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81" r:id="rId2"/>
    <p:sldId id="649" r:id="rId3"/>
    <p:sldId id="550" r:id="rId4"/>
    <p:sldId id="641" r:id="rId5"/>
    <p:sldId id="593" r:id="rId6"/>
    <p:sldId id="648" r:id="rId7"/>
    <p:sldId id="608" r:id="rId8"/>
    <p:sldId id="635" r:id="rId9"/>
    <p:sldId id="600" r:id="rId10"/>
    <p:sldId id="599" r:id="rId11"/>
    <p:sldId id="645" r:id="rId12"/>
    <p:sldId id="616" r:id="rId13"/>
    <p:sldId id="606" r:id="rId14"/>
    <p:sldId id="615" r:id="rId15"/>
    <p:sldId id="621" r:id="rId16"/>
    <p:sldId id="618" r:id="rId17"/>
    <p:sldId id="619" r:id="rId18"/>
    <p:sldId id="610" r:id="rId19"/>
    <p:sldId id="624" r:id="rId20"/>
    <p:sldId id="626" r:id="rId21"/>
    <p:sldId id="634" r:id="rId22"/>
    <p:sldId id="647" r:id="rId23"/>
    <p:sldId id="627" r:id="rId24"/>
    <p:sldId id="628" r:id="rId25"/>
    <p:sldId id="629" r:id="rId26"/>
    <p:sldId id="633" r:id="rId27"/>
    <p:sldId id="64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kr" initials="k" lastIdx="1" clrIdx="0">
    <p:extLst>
      <p:ext uri="{19B8F6BF-5375-455C-9EA6-DF929625EA0E}">
        <p15:presenceInfo xmlns:p15="http://schemas.microsoft.com/office/powerpoint/2012/main" userId="kirk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7BBD"/>
    <a:srgbClr val="D3DEF1"/>
    <a:srgbClr val="A2B6B7"/>
    <a:srgbClr val="EF1403"/>
    <a:srgbClr val="CC00FF"/>
    <a:srgbClr val="E82302"/>
    <a:srgbClr val="FABE00"/>
    <a:srgbClr val="CC99FF"/>
    <a:srgbClr val="FCF10C"/>
    <a:srgbClr val="BCF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74" autoAdjust="0"/>
    <p:restoredTop sz="94291" autoAdjust="0"/>
  </p:normalViewPr>
  <p:slideViewPr>
    <p:cSldViewPr snapToGrid="0">
      <p:cViewPr varScale="1">
        <p:scale>
          <a:sx n="67" d="100"/>
          <a:sy n="67" d="100"/>
        </p:scale>
        <p:origin x="96" y="11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00EEC-9784-4B98-9C5C-DD0411E8B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9C402-BDD1-44AC-BEA6-9B3651FFC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D1606-D02B-4E3F-AC97-2E4915237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B0A-4CE1-4137-8100-648A71FAF9D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C986D-048A-478E-9B79-1F42A5025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BC1B0-3787-4A51-BB4C-F6662A246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C714-5269-430D-AB4F-84F0825570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53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B229-0D9B-458F-90F9-EF06974B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EFFF6-E42C-43CA-BE8B-18F528D3A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C6BB-803C-4244-B21A-4BE1E12E2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B0A-4CE1-4137-8100-648A71FAF9D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09519-0972-4F10-9EBB-322472CFA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D1D43-8F47-4376-822F-E3EAFB7D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C714-5269-430D-AB4F-84F0825570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8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7FE67C-0910-443D-8F00-FD34FE6999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24CD5-6B0B-49C2-8E39-C1106B944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ECC39-733B-48F3-A0CF-5DB885DB1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B0A-4CE1-4137-8100-648A71FAF9D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777F2-F769-4211-9966-A7C42E91E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0E4D3-9676-46FB-9D16-E802CB6FB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C714-5269-430D-AB4F-84F0825570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0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66A61-963C-47E8-9C14-CF7E49706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6C511-6375-4653-B1F2-2ACC64D0B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07E48-359F-4469-9B84-1B5BF9F7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B0A-4CE1-4137-8100-648A71FAF9D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5E199-64CA-45F6-A4A9-006AD1B2D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568EE-6B56-4587-B1D8-E20D3F14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C714-5269-430D-AB4F-84F0825570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53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231AE-E8BA-4F91-A27C-5D3E6EE2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A091F-1EC7-43DC-9A92-AF3C2F763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182D4-3239-4ABB-9E5A-99C524B1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B0A-4CE1-4137-8100-648A71FAF9D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84CC8-F542-49B8-8479-458E94755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46695-7B52-4413-A499-5DB658A0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C714-5269-430D-AB4F-84F0825570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7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8881-B718-476F-8E3F-FF3D57721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7C31B-7F74-41E5-8A4D-C3D6FA5DD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89D06-DAEE-4252-B122-83C512DE8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1F463-EC2C-4D31-ADDD-7D21B703F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B0A-4CE1-4137-8100-648A71FAF9D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A919D-D91D-4D80-A0B1-F396D59B8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E1F18-0B38-4064-936D-4E9B0B19D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C714-5269-430D-AB4F-84F0825570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8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74D4D-C7D7-48DC-A36B-7606BAC13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F94B1-EA2B-4266-9A62-138E37475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880E22-8371-4D14-B931-C8325DE18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163D38-13F5-4000-AD43-ECECE9AEA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4C571-E30A-4BB4-A900-2DBFCDCD0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569E49-9940-4FF2-A6AA-DF1D60C31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B0A-4CE1-4137-8100-648A71FAF9D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D3933A-235D-4065-8F48-6F97A4991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FB9EA-9043-435A-8371-FCB77D66A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C714-5269-430D-AB4F-84F0825570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7AF36-4CAF-451A-B285-61A0B0146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C494F-356F-44AF-8033-336F37BE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B0A-4CE1-4137-8100-648A71FAF9D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59EA2-7622-46F3-AF0C-74D4A58C8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C6FBA1-A9EB-465E-8EA3-777955EC3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C714-5269-430D-AB4F-84F0825570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506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33CA95-46EB-4A93-A5DF-DE661C5BB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B0A-4CE1-4137-8100-648A71FAF9D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0C3020-87F9-4F8F-869D-F1DF4348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A6D9B-C98D-49D7-9540-B9EB258E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C714-5269-430D-AB4F-84F0825570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56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1BF34-3263-4116-91D6-31CBFA338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2BE71-535B-4EFE-90A6-A0F7E460F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02050-0AF6-4C11-AE33-F04C170688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15347-DCA0-4C8F-B5EB-0FC2C6EB6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B0A-4CE1-4137-8100-648A71FAF9D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E8628-C797-4B4B-8E7B-1463030E8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62E3C-1661-436C-BE59-8438EC1E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C714-5269-430D-AB4F-84F0825570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25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92B1-EDA2-4127-99B1-3984E3D4A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314753-FFB9-415E-BBCB-8E6D0ECB6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D957DE-150E-4A70-8C54-C6B7AAB92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1616C-DA3E-4A09-8E82-FD4C1E9E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9CB0A-4CE1-4137-8100-648A71FAF9D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E213E8-F3DC-47FC-B48B-019E69A5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51A87-959E-49C4-994F-559F1BDF6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DC714-5269-430D-AB4F-84F0825570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98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588939-33D3-4FC9-938B-F71E57B49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73D86-5488-4343-9964-29C176BD7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C899-EB5D-45F2-A274-DC3AAB78E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9CB0A-4CE1-4137-8100-648A71FAF9D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0BED5-E556-47E7-A545-6557D525A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EB356-F905-4BB6-B158-10989A91C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DC714-5269-430D-AB4F-84F0825570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4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.png"/><Relationship Id="rId7" Type="http://schemas.openxmlformats.org/officeDocument/2006/relationships/image" Target="../media/image6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.png"/><Relationship Id="rId7" Type="http://schemas.openxmlformats.org/officeDocument/2006/relationships/image" Target="../media/image6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6.png"/><Relationship Id="rId7" Type="http://schemas.openxmlformats.org/officeDocument/2006/relationships/image" Target="../media/image7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owelspecialties.com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9FDCBC8A-C7A2-441D-8FD4-4651406E4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7" y="0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C36A5A-FFF4-4EA9-B5EB-8D35C1B454CE}"/>
              </a:ext>
            </a:extLst>
          </p:cNvPr>
          <p:cNvSpPr txBox="1"/>
          <p:nvPr/>
        </p:nvSpPr>
        <p:spPr>
          <a:xfrm>
            <a:off x="598928" y="4170945"/>
            <a:ext cx="624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9637C3-7183-4BC6-8F93-92A7BA304A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372"/>
          <a:stretch/>
        </p:blipFill>
        <p:spPr>
          <a:xfrm>
            <a:off x="8463125" y="1429326"/>
            <a:ext cx="3424089" cy="431682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5B2BEF-41A5-461B-8E04-71A076B06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7" y="259748"/>
            <a:ext cx="4278581" cy="5486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B470D-850D-4F93-989E-C04FDFBF7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817" y="1429326"/>
            <a:ext cx="3325351" cy="43342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1FCFB9-730C-440D-BE39-6CA65AA0B741}"/>
              </a:ext>
            </a:extLst>
          </p:cNvPr>
          <p:cNvSpPr txBox="1"/>
          <p:nvPr/>
        </p:nvSpPr>
        <p:spPr>
          <a:xfrm>
            <a:off x="4942145" y="244612"/>
            <a:ext cx="6945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ailec" panose="00000500000000000000" pitchFamily="50" charset="0"/>
              </a:rPr>
              <a:t>Three outstanding brands from the ASI Supplier of the Year</a:t>
            </a:r>
            <a:endParaRPr lang="en-US" dirty="0">
              <a:latin typeface="Saile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2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2C06-2365-4FB5-9451-F22F7AF40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622D3-80FE-463A-A3C4-E4565D4827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99704F3-7F3B-4212-B4F2-91B640D9C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27292-8149-4A49-8B9D-D3446C794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952" cy="6056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499A10-1D1A-4B07-94FE-42D78F6D9AD5}"/>
              </a:ext>
            </a:extLst>
          </p:cNvPr>
          <p:cNvSpPr txBox="1"/>
          <p:nvPr/>
        </p:nvSpPr>
        <p:spPr>
          <a:xfrm>
            <a:off x="736268" y="1363136"/>
            <a:ext cx="453637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Working from  </a:t>
            </a:r>
            <a:r>
              <a:rPr lang="en-US" sz="4800" dirty="0">
                <a:solidFill>
                  <a:srgbClr val="FFFF00"/>
                </a:solidFill>
              </a:rPr>
              <a:t>home.</a:t>
            </a:r>
            <a:endParaRPr lang="en-US" sz="200" dirty="0">
              <a:solidFill>
                <a:srgbClr val="FFFF00"/>
              </a:solidFill>
            </a:endParaRPr>
          </a:p>
          <a:p>
            <a:pPr algn="ctr"/>
            <a:endParaRPr lang="en-US" sz="200" dirty="0">
              <a:solidFill>
                <a:schemeClr val="bg1"/>
              </a:solidFill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It’s still a thing.</a:t>
            </a:r>
          </a:p>
        </p:txBody>
      </p:sp>
    </p:spTree>
    <p:extLst>
      <p:ext uri="{BB962C8B-B14F-4D97-AF65-F5344CB8AC3E}">
        <p14:creationId xmlns:p14="http://schemas.microsoft.com/office/powerpoint/2010/main" val="1717737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8">
            <a:extLst>
              <a:ext uri="{FF2B5EF4-FFF2-40B4-BE49-F238E27FC236}">
                <a16:creationId xmlns:a16="http://schemas.microsoft.com/office/drawing/2014/main" id="{77911E94-3CD6-4F24-88E5-83CBC5FB8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6734086" y="4665125"/>
            <a:ext cx="169571" cy="367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2E1237-E8C0-499E-B8E9-0CC5CFAA11E2}"/>
              </a:ext>
            </a:extLst>
          </p:cNvPr>
          <p:cNvSpPr txBox="1"/>
          <p:nvPr/>
        </p:nvSpPr>
        <p:spPr>
          <a:xfrm>
            <a:off x="5181572" y="244612"/>
            <a:ext cx="670564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ailec" panose="00000500000000000000"/>
              </a:rPr>
              <a:t>Economy West Ship Program</a:t>
            </a:r>
          </a:p>
          <a:p>
            <a:br>
              <a:rPr lang="en-US" sz="2400" dirty="0">
                <a:latin typeface="Sailec" panose="00000500000000000000"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Sailec" panose="00000500000000000000"/>
              </a:rPr>
              <a:t>• Coordinate with us so your order ships on the Friday closest to your event date.</a:t>
            </a:r>
          </a:p>
          <a:p>
            <a:br>
              <a:rPr lang="en-US" sz="2400" b="0" i="0" u="none" strike="noStrike" dirty="0">
                <a:solidFill>
                  <a:srgbClr val="000000"/>
                </a:solidFill>
                <a:effectLst/>
                <a:latin typeface="Sailec" panose="00000500000000000000"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Sailec" panose="00000500000000000000"/>
              </a:rPr>
              <a:t>• Orders shipping to California, Nevada, Arizona, Colorado, and New Mexico </a:t>
            </a: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Sailec" panose="00000500000000000000"/>
              </a:rPr>
              <a:t>arrive on Tuesday.</a:t>
            </a:r>
          </a:p>
          <a:p>
            <a:endParaRPr lang="en-US" sz="2400" dirty="0">
              <a:solidFill>
                <a:srgbClr val="000000"/>
              </a:solidFill>
              <a:latin typeface="Sailec" panose="00000500000000000000"/>
            </a:endParaRP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Sailec" panose="00000500000000000000"/>
              </a:rPr>
              <a:t>•  </a:t>
            </a:r>
            <a:r>
              <a:rPr lang="en-US" sz="2400" dirty="0">
                <a:solidFill>
                  <a:srgbClr val="000000"/>
                </a:solidFill>
                <a:latin typeface="Sailec" panose="00000500000000000000"/>
              </a:rPr>
              <a:t>Orders shipping to North Dakota, Washington, Oregon, Montana, Idaho, South Dakota, and Wyoming </a:t>
            </a:r>
            <a:r>
              <a:rPr lang="en-US" sz="2400" b="1" dirty="0">
                <a:solidFill>
                  <a:srgbClr val="000000"/>
                </a:solidFill>
                <a:latin typeface="Sailec" panose="00000500000000000000"/>
              </a:rPr>
              <a:t>arrive on Wednesday. </a:t>
            </a:r>
            <a:endParaRPr lang="en-US" sz="2400" dirty="0">
              <a:solidFill>
                <a:srgbClr val="000000"/>
              </a:solidFill>
              <a:latin typeface="Sailec" panose="00000500000000000000"/>
            </a:endParaRPr>
          </a:p>
          <a:p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sz="2000" dirty="0">
              <a:latin typeface="Sailec" panose="00000500000000000000" pitchFamily="50" charset="0"/>
            </a:endParaRPr>
          </a:p>
          <a:p>
            <a:pPr algn="ctr"/>
            <a:endParaRPr lang="en-US" sz="1600" dirty="0">
              <a:latin typeface="Sailec" panose="000005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61EC7-75D0-4F8D-94A2-B93D16E42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-438"/>
            <a:ext cx="4517459" cy="68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05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8">
            <a:extLst>
              <a:ext uri="{FF2B5EF4-FFF2-40B4-BE49-F238E27FC236}">
                <a16:creationId xmlns:a16="http://schemas.microsoft.com/office/drawing/2014/main" id="{F6B28AA8-4F3E-4D59-8DCE-5F1C18019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2815F0-46D9-426F-8A3A-CCB29BCB7202}"/>
              </a:ext>
            </a:extLst>
          </p:cNvPr>
          <p:cNvSpPr txBox="1"/>
          <p:nvPr/>
        </p:nvSpPr>
        <p:spPr>
          <a:xfrm>
            <a:off x="106878" y="258901"/>
            <a:ext cx="118753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Sailec" panose="00000500000000000000" pitchFamily="50" charset="0"/>
              </a:rPr>
              <a:t>Our 2021 drop shipment program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ilec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ilec" panose="00000500000000000000" pitchFamily="50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85D926-8A0F-4AEB-9CD5-0EAD5B99F145}"/>
              </a:ext>
            </a:extLst>
          </p:cNvPr>
          <p:cNvSpPr txBox="1"/>
          <p:nvPr/>
        </p:nvSpPr>
        <p:spPr>
          <a:xfrm>
            <a:off x="5251809" y="1483136"/>
            <a:ext cx="65502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Sailec" panose="00000500000000000000" pitchFamily="50" charset="0"/>
              </a:rPr>
              <a:t>Cost is $7.50(v) per product.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ailec" panose="00000500000000000000" pitchFamily="50" charset="0"/>
              </a:rPr>
              <a:t>Towels and blankets only.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Sailec" panose="00000500000000000000" pitchFamily="50" charset="0"/>
              </a:rPr>
              <a:t>Addresses MUST be submitted in our EXCEL dropship template. </a:t>
            </a:r>
            <a:endParaRPr lang="en-US" sz="2400" dirty="0">
              <a:solidFill>
                <a:srgbClr val="000000"/>
              </a:solidFill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ailec" panose="00000500000000000000" pitchFamily="50" charset="0"/>
              </a:rPr>
              <a:t>Freight charges still apply per shipment.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ailec" panose="00000500000000000000" pitchFamily="50" charset="0"/>
              </a:rPr>
              <a:t>You must include “Drop Shipments” as a line item on your purchase order.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ailec" panose="00000500000000000000" pitchFamily="50" charset="0"/>
              </a:rPr>
              <a:t>Orders of up to 600 pieces are eligible for this program.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ailec" panose="00000500000000000000" pitchFamily="50" charset="0"/>
              </a:rPr>
              <a:t>Orders require 3-5 additional days beyond standard production time.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ilec" panose="00000500000000000000" pitchFamily="50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EE8872-904B-4A91-A5F7-281946EFB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1484"/>
            <a:ext cx="5057775" cy="3743325"/>
          </a:xfrm>
          <a:prstGeom prst="rect">
            <a:avLst/>
          </a:prstGeom>
        </p:spPr>
      </p:pic>
      <p:sp>
        <p:nvSpPr>
          <p:cNvPr id="18" name="Star: 32 Points 17">
            <a:extLst>
              <a:ext uri="{FF2B5EF4-FFF2-40B4-BE49-F238E27FC236}">
                <a16:creationId xmlns:a16="http://schemas.microsoft.com/office/drawing/2014/main" id="{5922A991-1449-4E14-83CC-1F5E07C715E1}"/>
              </a:ext>
            </a:extLst>
          </p:cNvPr>
          <p:cNvSpPr>
            <a:spLocks noChangeAspect="1"/>
          </p:cNvSpPr>
          <p:nvPr/>
        </p:nvSpPr>
        <p:spPr>
          <a:xfrm rot="20908549">
            <a:off x="547496" y="540310"/>
            <a:ext cx="1479296" cy="1463040"/>
          </a:xfrm>
          <a:prstGeom prst="star32">
            <a:avLst/>
          </a:prstGeom>
          <a:gradFill>
            <a:gsLst>
              <a:gs pos="25000">
                <a:srgbClr val="00B0F0">
                  <a:lumMod val="91000"/>
                  <a:lumOff val="9000"/>
                </a:srgbClr>
              </a:gs>
              <a:gs pos="50000">
                <a:schemeClr val="accent1">
                  <a:lumMod val="45000"/>
                  <a:lumOff val="55000"/>
                </a:schemeClr>
              </a:gs>
              <a:gs pos="6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F13560-9839-4EFF-B033-38C0CF4CA7E4}"/>
              </a:ext>
            </a:extLst>
          </p:cNvPr>
          <p:cNvSpPr/>
          <p:nvPr/>
        </p:nvSpPr>
        <p:spPr>
          <a:xfrm rot="20908549">
            <a:off x="644485" y="1035821"/>
            <a:ext cx="11833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Special!</a:t>
            </a:r>
          </a:p>
        </p:txBody>
      </p:sp>
    </p:spTree>
    <p:extLst>
      <p:ext uri="{BB962C8B-B14F-4D97-AF65-F5344CB8AC3E}">
        <p14:creationId xmlns:p14="http://schemas.microsoft.com/office/powerpoint/2010/main" val="3422812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2C06-2365-4FB5-9451-F22F7AF40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622D3-80FE-463A-A3C4-E4565D4827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99704F3-7F3B-4212-B4F2-91B640D9C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E30FB5-4382-43C2-888F-ED4D51B88D0D}"/>
              </a:ext>
            </a:extLst>
          </p:cNvPr>
          <p:cNvSpPr txBox="1"/>
          <p:nvPr/>
        </p:nvSpPr>
        <p:spPr>
          <a:xfrm>
            <a:off x="106878" y="258901"/>
            <a:ext cx="11875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ilec" panose="00000500000000000000" pitchFamily="50" charset="0"/>
                <a:ea typeface="+mn-ea"/>
                <a:cs typeface="+mn-cs"/>
              </a:rPr>
              <a:t>Case History: Blankets &amp; Towels for WFH employees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ilec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ilec" panose="00000500000000000000" pitchFamily="50" charset="0"/>
              <a:ea typeface="+mn-ea"/>
              <a:cs typeface="+mn-cs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839EE47-CE96-453D-B512-17154FECC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754" y="1000418"/>
            <a:ext cx="7166325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ilec" panose="00000500000000000000" pitchFamily="50" charset="0"/>
                <a:ea typeface="Adobe Gothic Std B" panose="020B0800000000000000" pitchFamily="34" charset="-128"/>
                <a:cs typeface="Aharoni" panose="02010803020104030203" pitchFamily="2" charset="-79"/>
              </a:rPr>
              <a:t>During the summer, a mortgage group drop shipped both blankets AND towels to staff members working at home.</a:t>
            </a:r>
            <a:endParaRPr lang="en-US" altLang="en-US" sz="1500" b="1" dirty="0">
              <a:latin typeface="Sailec" panose="00000500000000000000" pitchFamily="50" charset="0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500" b="1" dirty="0">
              <a:latin typeface="Sailec" panose="00000500000000000000" pitchFamily="50" charset="0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ilec" panose="00000500000000000000" pitchFamily="50" charset="0"/>
                <a:ea typeface="Adobe Gothic Std B" panose="020B0800000000000000" pitchFamily="34" charset="-128"/>
                <a:cs typeface="Aharoni" panose="02010803020104030203" pitchFamily="2" charset="-79"/>
              </a:rPr>
              <a:t>What were the goals of the company?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ilec" panose="00000500000000000000" pitchFamily="50" charset="0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500" b="1" dirty="0">
                <a:latin typeface="Sailec" panose="00000500000000000000" pitchFamily="50" charset="0"/>
                <a:ea typeface="Adobe Gothic Std B" panose="020B0800000000000000" pitchFamily="34" charset="-128"/>
                <a:cs typeface="Aharoni" panose="02010803020104030203" pitchFamily="2" charset="-79"/>
              </a:rPr>
              <a:t>To show concern for employee well-being during such a difficult time.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ilec" panose="00000500000000000000" pitchFamily="50" charset="0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500" b="1" dirty="0">
                <a:latin typeface="Sailec" panose="00000500000000000000" pitchFamily="50" charset="0"/>
                <a:ea typeface="Adobe Gothic Std B" panose="020B0800000000000000" pitchFamily="34" charset="-128"/>
                <a:cs typeface="Aharoni" panose="02010803020104030203" pitchFamily="2" charset="-79"/>
              </a:rPr>
              <a:t>Note that the blankets and towels were so well received that the mortgage company placed re-orders to use as thank you gifts for clients at closing.</a:t>
            </a:r>
            <a:endParaRPr kumimoji="0" lang="en-US" altLang="en-US" sz="15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ailec" panose="00000500000000000000" pitchFamily="50" charset="0"/>
              <a:ea typeface="Adobe Gothic Std B" panose="020B0800000000000000" pitchFamily="34" charset="-128"/>
              <a:cs typeface="Aharoni" panose="02010803020104030203" pitchFamily="2" charset="-79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500" b="1" dirty="0">
              <a:latin typeface="Sailec" panose="00000500000000000000" pitchFamily="50" charset="0"/>
              <a:ea typeface="Adobe Gothic Std B" panose="020B0800000000000000" pitchFamily="34" charset="-128"/>
              <a:cs typeface="Aharoni" panose="02010803020104030203" pitchFamily="2" charset="-79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08AF20F-E46D-4E7B-AA9E-1A9AD13E5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939" y="951563"/>
            <a:ext cx="3675937" cy="495487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343E285-CE30-4CD0-B790-804C9BA4B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0800" y="3567993"/>
            <a:ext cx="4487633" cy="22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05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99704F3-7F3B-4212-B4F2-91B640D9C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E30FB5-4382-43C2-888F-ED4D51B88D0D}"/>
              </a:ext>
            </a:extLst>
          </p:cNvPr>
          <p:cNvSpPr txBox="1"/>
          <p:nvPr/>
        </p:nvSpPr>
        <p:spPr>
          <a:xfrm>
            <a:off x="106878" y="258901"/>
            <a:ext cx="118753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Sailec" panose="00000500000000000000" pitchFamily="50" charset="0"/>
              </a:rPr>
              <a:t>There’s something about our blankets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ilec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ilec" panose="00000500000000000000" pitchFamily="50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808705-8B32-4F55-A14A-54BB5C4E454C}"/>
              </a:ext>
            </a:extLst>
          </p:cNvPr>
          <p:cNvGrpSpPr/>
          <p:nvPr/>
        </p:nvGrpSpPr>
        <p:grpSpPr>
          <a:xfrm>
            <a:off x="374013" y="1588603"/>
            <a:ext cx="2218447" cy="985011"/>
            <a:chOff x="4872251" y="1865736"/>
            <a:chExt cx="1758745" cy="72623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1881BA5-FE9B-477D-B3EA-6BB7579E243A}"/>
                </a:ext>
              </a:extLst>
            </p:cNvPr>
            <p:cNvSpPr/>
            <p:nvPr/>
          </p:nvSpPr>
          <p:spPr>
            <a:xfrm>
              <a:off x="4872251" y="1933702"/>
              <a:ext cx="1364776" cy="65826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B06B03-ED28-42A7-8C5C-2319D6883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434" y="1865736"/>
              <a:ext cx="1649562" cy="51054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4973FE2-E68F-457E-9612-5A95E1D4A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3247" y="1086116"/>
            <a:ext cx="1716405" cy="17325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E5EA20-0E9C-4AFB-BFC6-B3E419FE4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30" y="3648322"/>
            <a:ext cx="1732598" cy="174879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657CAB-F0D7-4494-A952-603C67040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3280" y="3619504"/>
            <a:ext cx="1740694" cy="17406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FC47BC-841E-46A0-A6DC-269021587E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1821" y="3622482"/>
            <a:ext cx="1708309" cy="17325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4B1B0F-D2CF-4C0F-ABC8-D7D57D07A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2163" y="3632696"/>
            <a:ext cx="1740694" cy="17406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4A62C6-275F-4DC6-968A-4059EF53B5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3556" y="1096749"/>
            <a:ext cx="1716405" cy="17325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B1932E-1454-4062-B459-E92882A3B3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4594" y="1095508"/>
            <a:ext cx="1684020" cy="175688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AF79B6-0C15-4FC2-9E0A-F4EAC1BC69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4503" y="1091760"/>
            <a:ext cx="1724501" cy="172450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1A7AE9D-3E78-4704-8063-B07022C7E3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6325" y="1091760"/>
            <a:ext cx="1732598" cy="17325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CB33C0E-676D-42D1-A4F5-247E9EB8BB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5091" y="3619504"/>
            <a:ext cx="1740694" cy="17406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B95EC4D-A25D-466B-9C15-2D940A1569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66310" y="3619504"/>
            <a:ext cx="1724501" cy="174069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A2D0BC9-F7EA-4713-9509-AD012FC41AA3}"/>
              </a:ext>
            </a:extLst>
          </p:cNvPr>
          <p:cNvSpPr txBox="1"/>
          <p:nvPr/>
        </p:nvSpPr>
        <p:spPr>
          <a:xfrm>
            <a:off x="2634992" y="2967573"/>
            <a:ext cx="1665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ailec" panose="00000500000000000000" pitchFamily="50" charset="0"/>
              </a:rPr>
              <a:t>Deluxe Stonehouse Sweatshirt Blanket</a:t>
            </a:r>
          </a:p>
          <a:p>
            <a:pPr algn="ctr"/>
            <a:r>
              <a:rPr lang="en-US" sz="1100" dirty="0">
                <a:latin typeface="Sailec" panose="00000500000000000000" pitchFamily="50" charset="0"/>
              </a:rPr>
              <a:t>SHSDLX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448214-C176-4EFB-AEA9-D82DE9BC0AD7}"/>
              </a:ext>
            </a:extLst>
          </p:cNvPr>
          <p:cNvSpPr txBox="1"/>
          <p:nvPr/>
        </p:nvSpPr>
        <p:spPr>
          <a:xfrm>
            <a:off x="4554274" y="2975014"/>
            <a:ext cx="1665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ailec" panose="00000500000000000000" pitchFamily="50" charset="0"/>
              </a:rPr>
              <a:t>Brighton Striped Blanket</a:t>
            </a:r>
          </a:p>
          <a:p>
            <a:pPr algn="ctr"/>
            <a:r>
              <a:rPr lang="en-US" sz="1100" dirty="0">
                <a:latin typeface="Sailec" panose="00000500000000000000" pitchFamily="50" charset="0"/>
              </a:rPr>
              <a:t>BMSB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94A847A-68BB-494B-BACA-4A0659D5572A}"/>
              </a:ext>
            </a:extLst>
          </p:cNvPr>
          <p:cNvSpPr txBox="1"/>
          <p:nvPr/>
        </p:nvSpPr>
        <p:spPr>
          <a:xfrm>
            <a:off x="6473556" y="2948091"/>
            <a:ext cx="1665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ailec" panose="00000500000000000000" pitchFamily="50" charset="0"/>
              </a:rPr>
              <a:t>Newcastle Sherpa Blanket</a:t>
            </a:r>
          </a:p>
          <a:p>
            <a:pPr algn="ctr"/>
            <a:r>
              <a:rPr lang="en-US" sz="1100" dirty="0">
                <a:latin typeface="Sailec" panose="00000500000000000000" pitchFamily="50" charset="0"/>
              </a:rPr>
              <a:t>NCSB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973C1E-331B-4F64-AE20-74B641AEE8C8}"/>
              </a:ext>
            </a:extLst>
          </p:cNvPr>
          <p:cNvSpPr txBox="1"/>
          <p:nvPr/>
        </p:nvSpPr>
        <p:spPr>
          <a:xfrm>
            <a:off x="8289645" y="2950027"/>
            <a:ext cx="1665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ailec" panose="00000500000000000000" pitchFamily="50" charset="0"/>
              </a:rPr>
              <a:t>Game Day Hooded Blanket</a:t>
            </a:r>
          </a:p>
          <a:p>
            <a:pPr algn="ctr"/>
            <a:r>
              <a:rPr lang="en-US" sz="1100" dirty="0">
                <a:latin typeface="Sailec" panose="00000500000000000000" pitchFamily="50" charset="0"/>
              </a:rPr>
              <a:t>GDHB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BA19B0-54D0-41A1-9068-2C07AE3B697E}"/>
              </a:ext>
            </a:extLst>
          </p:cNvPr>
          <p:cNvSpPr txBox="1"/>
          <p:nvPr/>
        </p:nvSpPr>
        <p:spPr>
          <a:xfrm>
            <a:off x="10314344" y="2939309"/>
            <a:ext cx="1665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ailec" panose="00000500000000000000" pitchFamily="50" charset="0"/>
              </a:rPr>
              <a:t>Regency Striped Blanket</a:t>
            </a:r>
          </a:p>
          <a:p>
            <a:pPr algn="ctr"/>
            <a:r>
              <a:rPr lang="en-US" sz="1100" dirty="0">
                <a:latin typeface="Sailec" panose="00000500000000000000" pitchFamily="50" charset="0"/>
              </a:rPr>
              <a:t>RFBKT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9873C4-D478-4C42-8F1D-56249A806E61}"/>
              </a:ext>
            </a:extLst>
          </p:cNvPr>
          <p:cNvSpPr txBox="1"/>
          <p:nvPr/>
        </p:nvSpPr>
        <p:spPr>
          <a:xfrm>
            <a:off x="728330" y="5447740"/>
            <a:ext cx="1665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ailec" panose="00000500000000000000" pitchFamily="50" charset="0"/>
              </a:rPr>
              <a:t>Oxford Alpaca Blanket</a:t>
            </a:r>
          </a:p>
          <a:p>
            <a:pPr algn="ctr"/>
            <a:r>
              <a:rPr lang="en-US" sz="1100" dirty="0">
                <a:latin typeface="Sailec" panose="00000500000000000000" pitchFamily="50" charset="0"/>
              </a:rPr>
              <a:t>OXBKT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4CFF3C1-858D-4317-8BB5-EC3EE6D60B77}"/>
              </a:ext>
            </a:extLst>
          </p:cNvPr>
          <p:cNvSpPr txBox="1"/>
          <p:nvPr/>
        </p:nvSpPr>
        <p:spPr>
          <a:xfrm>
            <a:off x="2815889" y="5430191"/>
            <a:ext cx="1665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latin typeface="Sailec" panose="00000500000000000000" pitchFamily="50" charset="0"/>
              </a:rPr>
              <a:t>Greystoke</a:t>
            </a:r>
            <a:endParaRPr lang="en-US" sz="1100" dirty="0">
              <a:latin typeface="Sailec" panose="00000500000000000000" pitchFamily="50" charset="0"/>
            </a:endParaRPr>
          </a:p>
          <a:p>
            <a:pPr algn="ctr"/>
            <a:r>
              <a:rPr lang="en-US" sz="1100" dirty="0">
                <a:latin typeface="Sailec" panose="00000500000000000000" pitchFamily="50" charset="0"/>
              </a:rPr>
              <a:t>Blanket</a:t>
            </a:r>
          </a:p>
          <a:p>
            <a:pPr algn="ctr"/>
            <a:r>
              <a:rPr lang="en-US" sz="1100" dirty="0">
                <a:latin typeface="Sailec" panose="00000500000000000000" pitchFamily="50" charset="0"/>
              </a:rPr>
              <a:t>GSBKT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D67AF48-C249-497F-B03D-1ED416FC4BF7}"/>
              </a:ext>
            </a:extLst>
          </p:cNvPr>
          <p:cNvSpPr txBox="1"/>
          <p:nvPr/>
        </p:nvSpPr>
        <p:spPr>
          <a:xfrm>
            <a:off x="4712757" y="5425790"/>
            <a:ext cx="1665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ailec" panose="00000500000000000000" pitchFamily="50" charset="0"/>
              </a:rPr>
              <a:t>Deluxe Fairfield Throw Blanket</a:t>
            </a:r>
          </a:p>
          <a:p>
            <a:pPr algn="ctr"/>
            <a:r>
              <a:rPr lang="en-US" sz="1100" dirty="0">
                <a:latin typeface="Sailec" panose="00000500000000000000" pitchFamily="50" charset="0"/>
              </a:rPr>
              <a:t>FRFDLX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FFE5486-27C1-4CB1-ACDC-49F49FAB6C16}"/>
              </a:ext>
            </a:extLst>
          </p:cNvPr>
          <p:cNvSpPr txBox="1"/>
          <p:nvPr/>
        </p:nvSpPr>
        <p:spPr>
          <a:xfrm>
            <a:off x="6550566" y="5418878"/>
            <a:ext cx="1665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ailec" panose="00000500000000000000" pitchFamily="50" charset="0"/>
              </a:rPr>
              <a:t>Deluxe Kingston Blanket</a:t>
            </a:r>
          </a:p>
          <a:p>
            <a:pPr algn="ctr"/>
            <a:r>
              <a:rPr lang="en-US" sz="1100" dirty="0">
                <a:latin typeface="Sailec" panose="00000500000000000000" pitchFamily="50" charset="0"/>
              </a:rPr>
              <a:t>KINBXL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BB28FB-606F-451B-A503-114CC575AFB6}"/>
              </a:ext>
            </a:extLst>
          </p:cNvPr>
          <p:cNvSpPr txBox="1"/>
          <p:nvPr/>
        </p:nvSpPr>
        <p:spPr>
          <a:xfrm>
            <a:off x="8344015" y="5436423"/>
            <a:ext cx="1665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ailec" panose="00000500000000000000" pitchFamily="50" charset="0"/>
              </a:rPr>
              <a:t>Highlander Four Seasons Blanket</a:t>
            </a:r>
          </a:p>
          <a:p>
            <a:pPr algn="ctr"/>
            <a:r>
              <a:rPr lang="en-US" sz="1100" dirty="0">
                <a:latin typeface="Sailec" panose="00000500000000000000" pitchFamily="50" charset="0"/>
              </a:rPr>
              <a:t>HFSB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9300ED-33A5-460D-9A43-3349C0615440}"/>
              </a:ext>
            </a:extLst>
          </p:cNvPr>
          <p:cNvSpPr txBox="1"/>
          <p:nvPr/>
        </p:nvSpPr>
        <p:spPr>
          <a:xfrm>
            <a:off x="10219095" y="5416823"/>
            <a:ext cx="16651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Sailec" panose="00000500000000000000" pitchFamily="50" charset="0"/>
              </a:rPr>
              <a:t>Mansfield Sherpa  Blanket</a:t>
            </a:r>
          </a:p>
          <a:p>
            <a:pPr algn="ctr"/>
            <a:r>
              <a:rPr lang="en-US" sz="1100" dirty="0">
                <a:latin typeface="Sailec" panose="00000500000000000000" pitchFamily="50" charset="0"/>
              </a:rPr>
              <a:t>MMPS</a:t>
            </a:r>
          </a:p>
        </p:txBody>
      </p:sp>
    </p:spTree>
    <p:extLst>
      <p:ext uri="{BB962C8B-B14F-4D97-AF65-F5344CB8AC3E}">
        <p14:creationId xmlns:p14="http://schemas.microsoft.com/office/powerpoint/2010/main" val="3396357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15540" y="-39584"/>
            <a:ext cx="1220702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924E0D-4437-4DB6-8966-646D40923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4" t="15603" r="23153" b="74299"/>
          <a:stretch/>
        </p:blipFill>
        <p:spPr>
          <a:xfrm>
            <a:off x="7521594" y="122019"/>
            <a:ext cx="4644233" cy="11394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pic>
        <p:nvPicPr>
          <p:cNvPr id="8" name="Picture 7" descr="http://kyweathercenter.com/wp-content/uploads/2014/05/ilovethe80s.jpg">
            <a:extLst>
              <a:ext uri="{FF2B5EF4-FFF2-40B4-BE49-F238E27FC236}">
                <a16:creationId xmlns:a16="http://schemas.microsoft.com/office/drawing/2014/main" id="{3DE7C8DF-33B2-4548-B537-2F2CB2DCD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34" y="2123729"/>
            <a:ext cx="2340370" cy="190478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www.denverlibrary.org/files/convert.jpg">
            <a:extLst>
              <a:ext uri="{FF2B5EF4-FFF2-40B4-BE49-F238E27FC236}">
                <a16:creationId xmlns:a16="http://schemas.microsoft.com/office/drawing/2014/main" id="{52CD89AE-1639-4DDB-A225-D4E7241A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19" y="109345"/>
            <a:ext cx="2273200" cy="18571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2BE381-17ED-4D87-B0C1-5CC9ABA7E1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/>
          <a:stretch/>
        </p:blipFill>
        <p:spPr>
          <a:xfrm>
            <a:off x="2833636" y="81564"/>
            <a:ext cx="4403359" cy="56692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6" descr="Image result for 2010  IMAGE">
            <a:extLst>
              <a:ext uri="{FF2B5EF4-FFF2-40B4-BE49-F238E27FC236}">
                <a16:creationId xmlns:a16="http://schemas.microsoft.com/office/drawing/2014/main" id="{7F42150C-49C0-4A71-90B4-A2E7858F3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9" t="8477" r="6359" b="10735"/>
          <a:stretch/>
        </p:blipFill>
        <p:spPr bwMode="auto">
          <a:xfrm>
            <a:off x="9879234" y="1535917"/>
            <a:ext cx="2194560" cy="12659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872E88-C9F4-4B6B-A1B6-E1B71110B9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768" y="4343588"/>
            <a:ext cx="2340864" cy="14359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22" name="Picture 2" descr="The 2000s - CNN">
            <a:extLst>
              <a:ext uri="{FF2B5EF4-FFF2-40B4-BE49-F238E27FC236}">
                <a16:creationId xmlns:a16="http://schemas.microsoft.com/office/drawing/2014/main" id="{54C1BB16-38C3-4390-B944-A1267D7E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28" y="1575190"/>
            <a:ext cx="2194560" cy="12349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E43552-7AA8-4D6F-9A9D-BBA2BB36F592}"/>
              </a:ext>
            </a:extLst>
          </p:cNvPr>
          <p:cNvSpPr/>
          <p:nvPr/>
        </p:nvSpPr>
        <p:spPr>
          <a:xfrm>
            <a:off x="7351553" y="3159121"/>
            <a:ext cx="4722241" cy="2001674"/>
          </a:xfrm>
          <a:prstGeom prst="rect">
            <a:avLst/>
          </a:prstGeom>
          <a:solidFill>
            <a:srgbClr val="D3DE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2B6B7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9A2C5C-D974-42A2-AC36-BD9160C49604}"/>
              </a:ext>
            </a:extLst>
          </p:cNvPr>
          <p:cNvSpPr txBox="1"/>
          <p:nvPr/>
        </p:nvSpPr>
        <p:spPr>
          <a:xfrm>
            <a:off x="7465562" y="3221803"/>
            <a:ext cx="45955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Sailec" panose="00000500000000000000" pitchFamily="50" charset="0"/>
                <a:ea typeface="Adobe Gothic Std B" panose="020B0800000000000000" pitchFamily="34" charset="-128"/>
              </a:rPr>
              <a:t>Suddenly, it’s the 2020’s.</a:t>
            </a:r>
          </a:p>
          <a:p>
            <a:pPr algn="ctr"/>
            <a:endParaRPr lang="en-US" sz="1400" b="1" dirty="0">
              <a:latin typeface="Sailec" panose="00000500000000000000" pitchFamily="50" charset="0"/>
              <a:ea typeface="Adobe Gothic Std B" panose="020B0800000000000000" pitchFamily="34" charset="-128"/>
            </a:endParaRPr>
          </a:p>
          <a:p>
            <a:r>
              <a:rPr lang="en-US" sz="2400" dirty="0">
                <a:latin typeface="Sailec" panose="00000500000000000000" pitchFamily="50" charset="0"/>
                <a:ea typeface="Adobe Gothic Std B" panose="020B0800000000000000" pitchFamily="34" charset="-128"/>
              </a:rPr>
              <a:t>Time to ask the big question: </a:t>
            </a:r>
          </a:p>
          <a:p>
            <a:endParaRPr lang="en-US" sz="1000" b="1" dirty="0">
              <a:latin typeface="Sailec" panose="00000500000000000000" pitchFamily="50" charset="0"/>
              <a:ea typeface="Adobe Gothic Std B" panose="020B0800000000000000" pitchFamily="34" charset="-128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Sailec" panose="00000500000000000000" pitchFamily="50" charset="0"/>
                <a:ea typeface="Adobe Gothic Std B" panose="020B0800000000000000" pitchFamily="34" charset="-128"/>
              </a:rPr>
              <a:t>How long have you had your favorite beach towel at home?</a:t>
            </a:r>
          </a:p>
        </p:txBody>
      </p:sp>
      <p:pic>
        <p:nvPicPr>
          <p:cNvPr id="15" name="Picture 2" descr="Image result for ask png">
            <a:extLst>
              <a:ext uri="{FF2B5EF4-FFF2-40B4-BE49-F238E27FC236}">
                <a16:creationId xmlns:a16="http://schemas.microsoft.com/office/drawing/2014/main" id="{DDF60056-932C-4AA8-9B53-CE97C8D00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274" y="2832047"/>
            <a:ext cx="2560320" cy="25842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953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-3295" y="0"/>
            <a:ext cx="12207021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C36A5A-FFF4-4EA9-B5EB-8D35C1B454CE}"/>
              </a:ext>
            </a:extLst>
          </p:cNvPr>
          <p:cNvSpPr txBox="1"/>
          <p:nvPr/>
        </p:nvSpPr>
        <p:spPr>
          <a:xfrm>
            <a:off x="598928" y="4170945"/>
            <a:ext cx="624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F576A2-8A69-4735-8B3F-D0F3FAAF6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24"/>
          <a:stretch/>
        </p:blipFill>
        <p:spPr>
          <a:xfrm>
            <a:off x="598927" y="1681923"/>
            <a:ext cx="11176952" cy="34941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5903E7-5C54-47AB-B2A4-6D73D37F55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4" t="15603" r="23153" b="74299"/>
          <a:stretch/>
        </p:blipFill>
        <p:spPr>
          <a:xfrm>
            <a:off x="7521594" y="122019"/>
            <a:ext cx="4644233" cy="11394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094942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-3295" y="0"/>
            <a:ext cx="1220702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924E0D-4437-4DB6-8966-646D40923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4" t="15603" r="23153" b="74299"/>
          <a:stretch/>
        </p:blipFill>
        <p:spPr>
          <a:xfrm>
            <a:off x="7521594" y="122019"/>
            <a:ext cx="4644233" cy="113943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13BCD3-E9EC-4E9B-9718-7195432D9E0C}"/>
              </a:ext>
            </a:extLst>
          </p:cNvPr>
          <p:cNvSpPr txBox="1"/>
          <p:nvPr/>
        </p:nvSpPr>
        <p:spPr>
          <a:xfrm>
            <a:off x="5358808" y="1883246"/>
            <a:ext cx="66772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ailec" panose="00000500000000000000" pitchFamily="50" charset="0"/>
              </a:rPr>
              <a:t>Four top four industries use beach towels for: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Employee &amp; Volunteer recognition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Gift with purchase or as an ‘open-an-account’ incentive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Brand awareness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Thank you gift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Referral gift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Work-at-home goodwill gift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0E0E8A-2CBF-4C79-BAB3-7C4753213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516" y="122019"/>
            <a:ext cx="3669774" cy="56692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4255783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C36A5A-FFF4-4EA9-B5EB-8D35C1B454CE}"/>
              </a:ext>
            </a:extLst>
          </p:cNvPr>
          <p:cNvSpPr txBox="1"/>
          <p:nvPr/>
        </p:nvSpPr>
        <p:spPr>
          <a:xfrm>
            <a:off x="506971" y="4266029"/>
            <a:ext cx="6374732" cy="65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6734086" y="4926375"/>
            <a:ext cx="169571" cy="367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66A78F-6822-48B1-8352-D18187BCC025}"/>
              </a:ext>
            </a:extLst>
          </p:cNvPr>
          <p:cNvSpPr/>
          <p:nvPr/>
        </p:nvSpPr>
        <p:spPr>
          <a:xfrm>
            <a:off x="5948659" y="324141"/>
            <a:ext cx="590062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Sailec" panose="00000500000000000000" pitchFamily="50" charset="0"/>
              </a:rPr>
              <a:t>#1 User of Beach Towels: The Healthcare Market</a:t>
            </a:r>
            <a:r>
              <a:rPr lang="en-US" sz="1600" b="1" dirty="0">
                <a:latin typeface="Sailec" panose="00000500000000000000" pitchFamily="50" charset="0"/>
              </a:rPr>
              <a:t>.  </a:t>
            </a:r>
          </a:p>
          <a:p>
            <a:pPr>
              <a:defRPr/>
            </a:pPr>
            <a:endParaRPr lang="en-US" sz="1600" b="1" dirty="0">
              <a:latin typeface="Sailec" panose="00000500000000000000" pitchFamily="50" charset="0"/>
            </a:endParaRPr>
          </a:p>
          <a:p>
            <a:pPr>
              <a:defRPr/>
            </a:pPr>
            <a:r>
              <a:rPr lang="en-US" sz="2400" b="1" dirty="0">
                <a:latin typeface="Sailec" panose="00000500000000000000" pitchFamily="50" charset="0"/>
              </a:rPr>
              <a:t>Get ready for Nurse’s Week NOW: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Sailec" panose="00000500000000000000" pitchFamily="50" charset="0"/>
              </a:rPr>
              <a:t>Nurse’s Week used to be a week.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Sailec" panose="00000500000000000000" pitchFamily="50" charset="0"/>
              </a:rPr>
              <a:t>Then it became a month.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Sailec" panose="00000500000000000000" pitchFamily="50" charset="0"/>
              </a:rPr>
              <a:t>With the pandemic, it became an entire year.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Sailec" panose="00000500000000000000" pitchFamily="50" charset="0"/>
              </a:rPr>
              <a:t>It’s scheduled for May 6-12, but orders are already being submitted.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Sailec" panose="00000500000000000000" pitchFamily="50" charset="0"/>
              </a:rPr>
              <a:t>Don’t miss out…get your virtual or random sample order in NOW.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BD104D-5D8B-4901-93AF-737A8C917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267" y="260498"/>
            <a:ext cx="5100678" cy="5498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4D49AE-6E2A-4A91-9F60-590D5C26E0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57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-3295" y="0"/>
            <a:ext cx="1220702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8EA6CD0-7491-45AE-96C3-0C75D2FAC840}"/>
              </a:ext>
            </a:extLst>
          </p:cNvPr>
          <p:cNvGrpSpPr/>
          <p:nvPr/>
        </p:nvGrpSpPr>
        <p:grpSpPr>
          <a:xfrm>
            <a:off x="715840" y="481255"/>
            <a:ext cx="11152364" cy="5383947"/>
            <a:chOff x="390280" y="1511999"/>
            <a:chExt cx="11152364" cy="538394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8FA006-2036-4ADD-A6F0-DAAB108C3341}"/>
                </a:ext>
              </a:extLst>
            </p:cNvPr>
            <p:cNvSpPr/>
            <p:nvPr/>
          </p:nvSpPr>
          <p:spPr>
            <a:xfrm>
              <a:off x="662609" y="1511999"/>
              <a:ext cx="10880035" cy="49552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tx1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7D72B5-DED8-4F12-BEF3-3A0DB45B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208" y="1696440"/>
              <a:ext cx="7193150" cy="4616209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FF81CF-6A3D-46DE-990B-38C8A8DC4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280" y="2023542"/>
              <a:ext cx="3824140" cy="487240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B5879DC-524C-41A7-8AA8-683FEB2D6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611" y="681099"/>
            <a:ext cx="7080307" cy="4518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E79CA4-2D9D-42E9-AE01-1A7783DDF246}"/>
              </a:ext>
            </a:extLst>
          </p:cNvPr>
          <p:cNvSpPr txBox="1"/>
          <p:nvPr/>
        </p:nvSpPr>
        <p:spPr>
          <a:xfrm>
            <a:off x="5035712" y="2626614"/>
            <a:ext cx="63388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Ink Free" panose="03080402000500000000" pitchFamily="66" charset="0"/>
              </a:rPr>
              <a:t>What’s new?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C82B58-8937-4104-9DC5-167A38714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0219" y="756585"/>
            <a:ext cx="4297680" cy="18623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10931D-9983-46B4-B6B0-9EAFCEF0B9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1" y="266477"/>
            <a:ext cx="4023360" cy="54864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59056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5740" y="0"/>
            <a:ext cx="1220702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39C1AF-CA3E-4A79-80EA-01D9F0AAC357}"/>
              </a:ext>
            </a:extLst>
          </p:cNvPr>
          <p:cNvSpPr/>
          <p:nvPr/>
        </p:nvSpPr>
        <p:spPr>
          <a:xfrm>
            <a:off x="595616" y="370575"/>
            <a:ext cx="1160811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Sailec" panose="00000500000000000000" pitchFamily="50" charset="0"/>
              </a:rPr>
              <a:t>Our new Cobblestone Mills Gift Pick Book</a:t>
            </a:r>
          </a:p>
          <a:p>
            <a:endParaRPr lang="en-US" sz="4000" b="1" dirty="0">
              <a:latin typeface="Sailec" panose="00000500000000000000" pitchFamily="50" charset="0"/>
            </a:endParaRPr>
          </a:p>
          <a:p>
            <a:endParaRPr lang="en-US" sz="4000" b="1" dirty="0">
              <a:latin typeface="Sailec" panose="00000500000000000000" pitchFamily="50" charset="0"/>
            </a:endParaRPr>
          </a:p>
          <a:p>
            <a:endParaRPr lang="en-US" sz="4000" b="1" dirty="0">
              <a:latin typeface="Sailec" panose="00000500000000000000" pitchFamily="50" charset="0"/>
            </a:endParaRPr>
          </a:p>
          <a:p>
            <a:endParaRPr lang="en-US" sz="4000" b="1" dirty="0">
              <a:latin typeface="Sailec" panose="00000500000000000000" pitchFamily="50" charset="0"/>
            </a:endParaRPr>
          </a:p>
          <a:p>
            <a:endParaRPr lang="en-US" sz="2400" b="1" dirty="0">
              <a:latin typeface="Sailec" panose="00000500000000000000" pitchFamily="50" charset="0"/>
            </a:endParaRPr>
          </a:p>
          <a:p>
            <a:pPr algn="l"/>
            <a:endParaRPr lang="en-US" sz="2400" b="1" dirty="0">
              <a:latin typeface="Sailec" panose="000005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712E53-249B-47DA-9EDA-D4A9441D6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035" y="1154531"/>
            <a:ext cx="7037272" cy="454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08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5740" y="0"/>
            <a:ext cx="1220702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879DC-524C-41A7-8AA8-683FEB2D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095" y="206"/>
            <a:ext cx="5851385" cy="754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E79CA4-2D9D-42E9-AE01-1A7783DDF246}"/>
              </a:ext>
            </a:extLst>
          </p:cNvPr>
          <p:cNvSpPr txBox="1"/>
          <p:nvPr/>
        </p:nvSpPr>
        <p:spPr>
          <a:xfrm>
            <a:off x="8190950" y="-98541"/>
            <a:ext cx="4523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Ink Free" panose="03080402000500000000" pitchFamily="66" charset="0"/>
              </a:rPr>
              <a:t>What’s new?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C82B58-8937-4104-9DC5-167A3871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543" y="21453"/>
            <a:ext cx="1667907" cy="7227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15BA10-CBB8-4AF3-B9D2-13BC5862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16" y="220757"/>
            <a:ext cx="4090416" cy="55778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4CC3A9-6FEB-4082-8F26-AB73E13D02D7}"/>
              </a:ext>
            </a:extLst>
          </p:cNvPr>
          <p:cNvSpPr txBox="1"/>
          <p:nvPr/>
        </p:nvSpPr>
        <p:spPr>
          <a:xfrm>
            <a:off x="3294792" y="324590"/>
            <a:ext cx="14473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ilec" panose="00000500000000000000" pitchFamily="50" charset="0"/>
              </a:rPr>
              <a:t>HOT4060</a:t>
            </a:r>
          </a:p>
          <a:p>
            <a:pPr algn="ctr"/>
            <a:r>
              <a:rPr lang="en-US" sz="1400" dirty="0">
                <a:latin typeface="Sailec" panose="00000500000000000000" pitchFamily="50" charset="0"/>
              </a:rPr>
              <a:t>From $36.25(r)</a:t>
            </a:r>
          </a:p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BB7F19-79D9-4CFF-B8EC-71EA0FCBC07A}"/>
              </a:ext>
            </a:extLst>
          </p:cNvPr>
          <p:cNvSpPr/>
          <p:nvPr/>
        </p:nvSpPr>
        <p:spPr>
          <a:xfrm>
            <a:off x="5188385" y="1124809"/>
            <a:ext cx="68703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Sailec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Plush Plus </a:t>
            </a:r>
            <a:r>
              <a:rPr lang="en-US" sz="2400" b="1" dirty="0" err="1">
                <a:latin typeface="Sailec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ColorFusion</a:t>
            </a:r>
            <a:r>
              <a:rPr lang="en-US" sz="2400" b="1" dirty="0">
                <a:latin typeface="Sailec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 Beach Towel</a:t>
            </a:r>
            <a:endParaRPr lang="en-US" sz="2000" b="1" dirty="0">
              <a:latin typeface="Sailec" panose="00000500000000000000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400" b="1" dirty="0">
              <a:latin typeface="Sailec" panose="00000500000000000000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At 40” x 60” (20 lbs./doz.), this is our largest &amp; heaviest </a:t>
            </a:r>
            <a:r>
              <a:rPr lang="en-US" sz="2400" b="1" dirty="0" err="1">
                <a:latin typeface="Sailec" panose="00000500000000000000" pitchFamily="50" charset="0"/>
              </a:rPr>
              <a:t>ColorFusion</a:t>
            </a:r>
            <a:r>
              <a:rPr lang="en-US" sz="2400" b="1" dirty="0">
                <a:latin typeface="Sailec" panose="00000500000000000000" pitchFamily="50" charset="0"/>
              </a:rPr>
              <a:t> towel.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Edge-to-edge imprint in unlimited colors.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Comes with our exclusive Versa-Loop™ hanging feature sewn into the back.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5C9023-D919-44A2-A39E-1D939B2A25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9" r="-3030"/>
          <a:stretch/>
        </p:blipFill>
        <p:spPr>
          <a:xfrm>
            <a:off x="6736850" y="3828572"/>
            <a:ext cx="1482755" cy="20116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9EC9B5-F046-42AC-AB29-BD0EB12990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24" y="3794391"/>
            <a:ext cx="2503131" cy="20116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888553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5740" y="0"/>
            <a:ext cx="1220702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879DC-524C-41A7-8AA8-683FEB2D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095" y="206"/>
            <a:ext cx="5851385" cy="754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E79CA4-2D9D-42E9-AE01-1A7783DDF246}"/>
              </a:ext>
            </a:extLst>
          </p:cNvPr>
          <p:cNvSpPr txBox="1"/>
          <p:nvPr/>
        </p:nvSpPr>
        <p:spPr>
          <a:xfrm>
            <a:off x="8190950" y="-98541"/>
            <a:ext cx="4523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Ink Free" panose="03080402000500000000" pitchFamily="66" charset="0"/>
              </a:rPr>
              <a:t>What’s new?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C82B58-8937-4104-9DC5-167A3871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543" y="21453"/>
            <a:ext cx="1667907" cy="7227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D79709-F9BF-44FF-AA97-80A358B9422C}"/>
              </a:ext>
            </a:extLst>
          </p:cNvPr>
          <p:cNvSpPr/>
          <p:nvPr/>
        </p:nvSpPr>
        <p:spPr>
          <a:xfrm>
            <a:off x="5369447" y="1105168"/>
            <a:ext cx="677975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Sailec" panose="00000500000000000000" pitchFamily="50" charset="0"/>
              </a:rPr>
              <a:t>WOODLAND PLAID THROW BLANKET </a:t>
            </a:r>
            <a:r>
              <a:rPr lang="en-US" sz="3200" b="1" dirty="0">
                <a:latin typeface="Sailec" panose="00000500000000000000" pitchFamily="50" charset="0"/>
              </a:rPr>
              <a:t>(WPLBKT)</a:t>
            </a:r>
            <a:endParaRPr lang="en-US" b="1" dirty="0">
              <a:latin typeface="Sailec" panose="00000500000000000000" pitchFamily="50" charset="0"/>
            </a:endParaRPr>
          </a:p>
          <a:p>
            <a:pPr algn="l"/>
            <a:endParaRPr lang="en-US" sz="2400" b="1" dirty="0">
              <a:latin typeface="Sailec" panose="00000500000000000000" pitchFamily="50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Luxury size 50” x 70”.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Extra-soft brushed velvet on the red/black plaid side, black fabric on the reverse side as cozy as lamb’s wool.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Hidden zippered compartment conceals embroidery backing.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Packaged in vinyl carrying case.</a:t>
            </a:r>
          </a:p>
          <a:p>
            <a:pPr algn="l"/>
            <a:endParaRPr lang="en-US" sz="2400" b="1" dirty="0">
              <a:latin typeface="Sailec" panose="00000500000000000000" pitchFamily="50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0D57BA-D119-4803-804D-950FA587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68" y="220757"/>
            <a:ext cx="3718560" cy="5577840"/>
          </a:xfrm>
          <a:prstGeom prst="rect">
            <a:avLst/>
          </a:prstGeom>
          <a:noFill/>
          <a:effectLst>
            <a:outerShdw blurRad="50800" dist="76200" dir="2700000" algn="tl" rotWithShape="0">
              <a:schemeClr val="bg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343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5740" y="0"/>
            <a:ext cx="1220702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879DC-524C-41A7-8AA8-683FEB2D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095" y="206"/>
            <a:ext cx="5851385" cy="754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E79CA4-2D9D-42E9-AE01-1A7783DDF246}"/>
              </a:ext>
            </a:extLst>
          </p:cNvPr>
          <p:cNvSpPr txBox="1"/>
          <p:nvPr/>
        </p:nvSpPr>
        <p:spPr>
          <a:xfrm>
            <a:off x="8190950" y="-98541"/>
            <a:ext cx="4523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Ink Free" panose="03080402000500000000" pitchFamily="66" charset="0"/>
              </a:rPr>
              <a:t>What’s new?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C82B58-8937-4104-9DC5-167A3871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543" y="21453"/>
            <a:ext cx="1667907" cy="7227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D79709-F9BF-44FF-AA97-80A358B9422C}"/>
              </a:ext>
            </a:extLst>
          </p:cNvPr>
          <p:cNvSpPr/>
          <p:nvPr/>
        </p:nvSpPr>
        <p:spPr>
          <a:xfrm>
            <a:off x="5369447" y="1105168"/>
            <a:ext cx="67797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Sailec" panose="00000500000000000000" pitchFamily="50" charset="0"/>
              </a:rPr>
              <a:t>WAVERLY SILVER FOX BLANKET </a:t>
            </a:r>
            <a:r>
              <a:rPr lang="en-US" sz="3200" b="1" dirty="0">
                <a:latin typeface="Sailec" panose="00000500000000000000" pitchFamily="50" charset="0"/>
              </a:rPr>
              <a:t>(WSFBKT)</a:t>
            </a:r>
            <a:endParaRPr lang="en-US" b="1" dirty="0">
              <a:latin typeface="Sailec" panose="00000500000000000000" pitchFamily="50" charset="0"/>
            </a:endParaRPr>
          </a:p>
          <a:p>
            <a:pPr algn="l"/>
            <a:endParaRPr lang="en-US" sz="2400" b="1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Luxury size 50” x 70”.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Features a soft fur-like ﬁnish in a shimmering light grey wave motif on the back and a silver micro-mink front.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Hidden zippered compartment conceals embroidery backing.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Packaged in vinyl carrying case.</a:t>
            </a:r>
          </a:p>
          <a:p>
            <a:pPr algn="l"/>
            <a:endParaRPr lang="en-US" sz="2400" b="1" dirty="0">
              <a:latin typeface="Sailec" panose="00000500000000000000" pitchFamily="50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0D57BA-D119-4803-804D-950FA5871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68" y="220757"/>
            <a:ext cx="3718560" cy="557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27BDE779-CF77-498E-9802-BD6885C45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68" y="312197"/>
            <a:ext cx="3657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48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5740" y="0"/>
            <a:ext cx="1220702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879DC-524C-41A7-8AA8-683FEB2D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095" y="206"/>
            <a:ext cx="5851385" cy="754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E79CA4-2D9D-42E9-AE01-1A7783DDF246}"/>
              </a:ext>
            </a:extLst>
          </p:cNvPr>
          <p:cNvSpPr txBox="1"/>
          <p:nvPr/>
        </p:nvSpPr>
        <p:spPr>
          <a:xfrm>
            <a:off x="8190950" y="-98541"/>
            <a:ext cx="4523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Ink Free" panose="03080402000500000000" pitchFamily="66" charset="0"/>
              </a:rPr>
              <a:t>What’s new?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C82B58-8937-4104-9DC5-167A3871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543" y="21453"/>
            <a:ext cx="1667907" cy="7227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6A06C9-9D03-4E6F-BB56-CEA07E8F269C}"/>
              </a:ext>
            </a:extLst>
          </p:cNvPr>
          <p:cNvSpPr/>
          <p:nvPr/>
        </p:nvSpPr>
        <p:spPr>
          <a:xfrm>
            <a:off x="5196708" y="1086402"/>
            <a:ext cx="708699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Sailec" panose="00000500000000000000" pitchFamily="50" charset="0"/>
              </a:rPr>
              <a:t>Iliana </a:t>
            </a:r>
            <a:r>
              <a:rPr lang="en-US" sz="2400" b="1" dirty="0" err="1">
                <a:latin typeface="Sailec" panose="00000500000000000000" pitchFamily="50" charset="0"/>
              </a:rPr>
              <a:t>Peshtemal</a:t>
            </a:r>
            <a:r>
              <a:rPr lang="en-US" sz="2400" b="1" dirty="0">
                <a:latin typeface="Sailec" panose="00000500000000000000" pitchFamily="50" charset="0"/>
              </a:rPr>
              <a:t> Beach Towel</a:t>
            </a:r>
            <a:endParaRPr lang="en-US" sz="1400" b="1" dirty="0">
              <a:latin typeface="Sailec" panose="00000500000000000000" pitchFamily="50" charset="0"/>
            </a:endParaRPr>
          </a:p>
          <a:p>
            <a:endParaRPr lang="en-US" sz="1400" b="1" dirty="0">
              <a:latin typeface="Sailec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A lighter weight style in single ply creation.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Soft pastel colors: lime, royal blue, orange, and turquoise.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Tone on Tone or Embroidery.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35” x 63”.</a:t>
            </a:r>
          </a:p>
          <a:p>
            <a:r>
              <a:rPr lang="en-US" sz="2400" b="1" dirty="0">
                <a:latin typeface="Sailec" panose="00000500000000000000" pitchFamily="50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205348-4960-4C7F-A347-429F5241D8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/>
          <a:stretch/>
        </p:blipFill>
        <p:spPr>
          <a:xfrm>
            <a:off x="714348" y="210124"/>
            <a:ext cx="4280167" cy="55778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4CC3A9-6FEB-4082-8F26-AB73E13D02D7}"/>
              </a:ext>
            </a:extLst>
          </p:cNvPr>
          <p:cNvSpPr txBox="1"/>
          <p:nvPr/>
        </p:nvSpPr>
        <p:spPr>
          <a:xfrm>
            <a:off x="858294" y="354469"/>
            <a:ext cx="14473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ailec" panose="00000500000000000000" pitchFamily="50" charset="0"/>
              </a:rPr>
              <a:t>ILPBT</a:t>
            </a:r>
          </a:p>
          <a:p>
            <a:pPr algn="ctr"/>
            <a:r>
              <a:rPr lang="en-US" sz="1400" dirty="0">
                <a:latin typeface="Sailec" panose="00000500000000000000" pitchFamily="50" charset="0"/>
              </a:rPr>
              <a:t>From $20.95(r)</a:t>
            </a:r>
          </a:p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DBD8F6-D91D-47EC-93F3-404F73F200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580" y="3650054"/>
            <a:ext cx="1475232" cy="20116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4993B-A933-4655-9C06-D093F0BEE9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5"/>
          <a:stretch/>
        </p:blipFill>
        <p:spPr>
          <a:xfrm>
            <a:off x="6495457" y="3650054"/>
            <a:ext cx="1965542" cy="20116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612465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5740" y="0"/>
            <a:ext cx="1220702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879DC-524C-41A7-8AA8-683FEB2D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095" y="206"/>
            <a:ext cx="5851385" cy="754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E79CA4-2D9D-42E9-AE01-1A7783DDF246}"/>
              </a:ext>
            </a:extLst>
          </p:cNvPr>
          <p:cNvSpPr txBox="1"/>
          <p:nvPr/>
        </p:nvSpPr>
        <p:spPr>
          <a:xfrm>
            <a:off x="8190950" y="-98541"/>
            <a:ext cx="4523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Ink Free" panose="03080402000500000000" pitchFamily="66" charset="0"/>
              </a:rPr>
              <a:t>What’s new?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C82B58-8937-4104-9DC5-167A3871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543" y="21453"/>
            <a:ext cx="1667907" cy="7227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6A06C9-9D03-4E6F-BB56-CEA07E8F269C}"/>
              </a:ext>
            </a:extLst>
          </p:cNvPr>
          <p:cNvSpPr/>
          <p:nvPr/>
        </p:nvSpPr>
        <p:spPr>
          <a:xfrm>
            <a:off x="5196708" y="1118299"/>
            <a:ext cx="708699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Sailec" panose="00000500000000000000" pitchFamily="50" charset="0"/>
              </a:rPr>
              <a:t>Good Vibes Cabana Stripe Beach Towel</a:t>
            </a:r>
            <a:endParaRPr lang="en-US" sz="1400" b="1" dirty="0">
              <a:latin typeface="Sailec" panose="00000500000000000000" pitchFamily="50" charset="0"/>
            </a:endParaRPr>
          </a:p>
          <a:p>
            <a:endParaRPr lang="en-US" sz="1400" b="1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Each towel features multi-tone printed waves.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Available in royal blue, turquoise, orange, lime green or grey.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34” x 66”. 14 lbs./</a:t>
            </a:r>
            <a:r>
              <a:rPr lang="en-US" sz="2400" b="1" dirty="0" err="1">
                <a:latin typeface="Sailec" panose="00000500000000000000" pitchFamily="50" charset="0"/>
              </a:rPr>
              <a:t>doz</a:t>
            </a:r>
            <a:r>
              <a:rPr lang="en-US" sz="2400" b="1" dirty="0">
                <a:latin typeface="Sailec" panose="00000500000000000000" pitchFamily="50" charset="0"/>
              </a:rPr>
              <a:t> </a:t>
            </a:r>
          </a:p>
          <a:p>
            <a:r>
              <a:rPr lang="en-US" sz="2400" b="1" dirty="0">
                <a:latin typeface="Sailec" panose="00000500000000000000" pitchFamily="50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783860-A835-4123-92A9-04E467122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3" y="204223"/>
            <a:ext cx="4119042" cy="55778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4CC3A9-6FEB-4082-8F26-AB73E13D02D7}"/>
              </a:ext>
            </a:extLst>
          </p:cNvPr>
          <p:cNvSpPr txBox="1"/>
          <p:nvPr/>
        </p:nvSpPr>
        <p:spPr>
          <a:xfrm>
            <a:off x="3221292" y="1417725"/>
            <a:ext cx="15188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ailec" panose="00000500000000000000" pitchFamily="50" charset="0"/>
              </a:rPr>
              <a:t>GVCSBT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Sailec" panose="00000500000000000000" pitchFamily="50" charset="0"/>
              </a:rPr>
              <a:t>From $21.95(r</a:t>
            </a:r>
            <a:r>
              <a:rPr lang="en-US" sz="1400" dirty="0">
                <a:solidFill>
                  <a:schemeClr val="bg1"/>
                </a:solidFill>
                <a:latin typeface="Sailec" panose="00000500000000000000" pitchFamily="50" charset="0"/>
              </a:rPr>
              <a:t>)</a:t>
            </a:r>
          </a:p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AC2ED9-78AD-4E93-A8E4-C22ECEA919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5089"/>
          <a:stretch/>
        </p:blipFill>
        <p:spPr>
          <a:xfrm>
            <a:off x="6906027" y="3728021"/>
            <a:ext cx="3057833" cy="201168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120242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5740" y="0"/>
            <a:ext cx="1220702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879DC-524C-41A7-8AA8-683FEB2D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095" y="206"/>
            <a:ext cx="5851385" cy="754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E79CA4-2D9D-42E9-AE01-1A7783DDF246}"/>
              </a:ext>
            </a:extLst>
          </p:cNvPr>
          <p:cNvSpPr txBox="1"/>
          <p:nvPr/>
        </p:nvSpPr>
        <p:spPr>
          <a:xfrm>
            <a:off x="8190950" y="-98541"/>
            <a:ext cx="4523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Ink Free" panose="03080402000500000000" pitchFamily="66" charset="0"/>
              </a:rPr>
              <a:t>What’s new?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C82B58-8937-4104-9DC5-167A3871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543" y="21453"/>
            <a:ext cx="1667907" cy="7227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6A06C9-9D03-4E6F-BB56-CEA07E8F269C}"/>
              </a:ext>
            </a:extLst>
          </p:cNvPr>
          <p:cNvSpPr/>
          <p:nvPr/>
        </p:nvSpPr>
        <p:spPr>
          <a:xfrm>
            <a:off x="5196709" y="1066657"/>
            <a:ext cx="699529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Sailec" panose="00000500000000000000" pitchFamily="50" charset="0"/>
              </a:rPr>
              <a:t>Tuscany Backpack Picnic Blanket </a:t>
            </a:r>
            <a:endParaRPr lang="en-US" sz="1400" b="1" dirty="0">
              <a:latin typeface="Sailec" panose="00000500000000000000" pitchFamily="50" charset="0"/>
            </a:endParaRPr>
          </a:p>
          <a:p>
            <a:endParaRPr lang="en-US" sz="1400" b="1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Multi-functional 60” x 60 blanket that </a:t>
            </a:r>
          </a:p>
          <a:p>
            <a:r>
              <a:rPr lang="en-US" sz="2400" b="1" dirty="0">
                <a:latin typeface="Sailec" panose="00000500000000000000" pitchFamily="50" charset="0"/>
              </a:rPr>
              <a:t>    folds into a backpack.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Features a grey/white plaid fleece blanket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Water-resistant, ripstop nylon on the reverse side.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Adjustable shoulder straps for easy carrying.</a:t>
            </a:r>
          </a:p>
          <a:p>
            <a:r>
              <a:rPr lang="en-US" sz="2400" b="1" dirty="0">
                <a:latin typeface="Sailec" panose="00000500000000000000" pitchFamily="50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A116F8-A738-4BF8-B0E2-613EF6C41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3" y="220757"/>
            <a:ext cx="4090416" cy="55778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4CC3A9-6FEB-4082-8F26-AB73E13D02D7}"/>
              </a:ext>
            </a:extLst>
          </p:cNvPr>
          <p:cNvSpPr txBox="1"/>
          <p:nvPr/>
        </p:nvSpPr>
        <p:spPr>
          <a:xfrm>
            <a:off x="2440320" y="354469"/>
            <a:ext cx="15188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ailec" panose="00000500000000000000" pitchFamily="50" charset="0"/>
              </a:rPr>
              <a:t>TBPB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Sailec" panose="00000500000000000000" pitchFamily="50" charset="0"/>
              </a:rPr>
              <a:t>From $35.95(r</a:t>
            </a:r>
            <a:r>
              <a:rPr lang="en-US" sz="1400" dirty="0">
                <a:solidFill>
                  <a:schemeClr val="bg1"/>
                </a:solidFill>
                <a:latin typeface="Sailec" panose="00000500000000000000" pitchFamily="50" charset="0"/>
              </a:rPr>
              <a:t>)</a:t>
            </a:r>
          </a:p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E12C8C-8956-403C-9F4C-5AC3DD7A6A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17"/>
          <a:stretch/>
        </p:blipFill>
        <p:spPr>
          <a:xfrm>
            <a:off x="3845606" y="1075582"/>
            <a:ext cx="1280160" cy="168253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54E5A2-4C6E-47B5-B71D-6F12185C4B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37" y="2953672"/>
            <a:ext cx="1280160" cy="174567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1076507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5740" y="0"/>
            <a:ext cx="1220702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5879DC-524C-41A7-8AA8-683FEB2D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095" y="206"/>
            <a:ext cx="5851385" cy="754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E79CA4-2D9D-42E9-AE01-1A7783DDF246}"/>
              </a:ext>
            </a:extLst>
          </p:cNvPr>
          <p:cNvSpPr txBox="1"/>
          <p:nvPr/>
        </p:nvSpPr>
        <p:spPr>
          <a:xfrm>
            <a:off x="8190950" y="-98541"/>
            <a:ext cx="4523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Ink Free" panose="03080402000500000000" pitchFamily="66" charset="0"/>
              </a:rPr>
              <a:t>What’s new?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C82B58-8937-4104-9DC5-167A38714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543" y="21453"/>
            <a:ext cx="1667907" cy="722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4CC3A9-6FEB-4082-8F26-AB73E13D02D7}"/>
              </a:ext>
            </a:extLst>
          </p:cNvPr>
          <p:cNvSpPr txBox="1"/>
          <p:nvPr/>
        </p:nvSpPr>
        <p:spPr>
          <a:xfrm>
            <a:off x="3061283" y="424679"/>
            <a:ext cx="15188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Sailec" panose="00000500000000000000" pitchFamily="50" charset="0"/>
              </a:rPr>
              <a:t>LST40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Sailec" panose="00000500000000000000" pitchFamily="50" charset="0"/>
              </a:rPr>
              <a:t>From $7.95(r</a:t>
            </a:r>
            <a:r>
              <a:rPr lang="en-US" sz="1400" dirty="0">
                <a:solidFill>
                  <a:schemeClr val="bg1"/>
                </a:solidFill>
                <a:latin typeface="Sailec" panose="00000500000000000000" pitchFamily="50" charset="0"/>
              </a:rPr>
              <a:t>)</a:t>
            </a:r>
          </a:p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3D4613-0642-4812-9E1A-526363630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9" y="199491"/>
            <a:ext cx="4090416" cy="55778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12BE19C-5503-4930-9D78-0D7FA2D9D87C}"/>
              </a:ext>
            </a:extLst>
          </p:cNvPr>
          <p:cNvSpPr txBox="1"/>
          <p:nvPr/>
        </p:nvSpPr>
        <p:spPr>
          <a:xfrm>
            <a:off x="585817" y="2733306"/>
            <a:ext cx="15188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Sailec" panose="00000500000000000000" pitchFamily="50" charset="0"/>
              </a:rPr>
              <a:t>FMT01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Sailec" panose="00000500000000000000" pitchFamily="50" charset="0"/>
              </a:rPr>
              <a:t>From $19.25(r)</a:t>
            </a:r>
          </a:p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D79709-F9BF-44FF-AA97-80A358B9422C}"/>
              </a:ext>
            </a:extLst>
          </p:cNvPr>
          <p:cNvSpPr/>
          <p:nvPr/>
        </p:nvSpPr>
        <p:spPr>
          <a:xfrm>
            <a:off x="5284379" y="1100648"/>
            <a:ext cx="677975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Sailec" panose="00000500000000000000" pitchFamily="50" charset="0"/>
              </a:rPr>
              <a:t>Fitness Mat Towel™ </a:t>
            </a:r>
            <a:endParaRPr lang="en-US" sz="1400" b="1" dirty="0">
              <a:latin typeface="Sailec" panose="00000500000000000000" pitchFamily="50" charset="0"/>
            </a:endParaRPr>
          </a:p>
          <a:p>
            <a:endParaRPr lang="en-US" sz="1400" b="1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24” x 72”.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Corner straps anchor towel to yoga mat or chair.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White with royal blue accent piping for either full-color </a:t>
            </a:r>
            <a:r>
              <a:rPr lang="en-US" sz="2400" b="1" dirty="0" err="1">
                <a:latin typeface="Sailec" panose="00000500000000000000" pitchFamily="50" charset="0"/>
              </a:rPr>
              <a:t>ColorFusion</a:t>
            </a:r>
            <a:r>
              <a:rPr lang="en-US" sz="2400" b="1" dirty="0">
                <a:latin typeface="Sailec" panose="00000500000000000000" pitchFamily="50" charset="0"/>
              </a:rPr>
              <a:t> or single color </a:t>
            </a:r>
            <a:r>
              <a:rPr lang="en-US" sz="2400" b="1" dirty="0" err="1">
                <a:latin typeface="Sailec" panose="00000500000000000000" pitchFamily="50" charset="0"/>
              </a:rPr>
              <a:t>screenprinting</a:t>
            </a:r>
            <a:r>
              <a:rPr lang="en-US" sz="2400" b="1" dirty="0">
                <a:latin typeface="Sailec" panose="00000500000000000000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7921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8">
            <a:extLst>
              <a:ext uri="{FF2B5EF4-FFF2-40B4-BE49-F238E27FC236}">
                <a16:creationId xmlns:a16="http://schemas.microsoft.com/office/drawing/2014/main" id="{F6B28AA8-4F3E-4D59-8DCE-5F1C18019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43E527E-E697-4251-B8A5-79C8E6543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0354"/>
            <a:ext cx="4945963" cy="37490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2815F0-46D9-426F-8A3A-CCB29BCB7202}"/>
              </a:ext>
            </a:extLst>
          </p:cNvPr>
          <p:cNvSpPr txBox="1"/>
          <p:nvPr/>
        </p:nvSpPr>
        <p:spPr>
          <a:xfrm>
            <a:off x="106878" y="258901"/>
            <a:ext cx="118753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ilec" panose="00000500000000000000" pitchFamily="50" charset="0"/>
                <a:ea typeface="+mn-ea"/>
                <a:cs typeface="+mn-cs"/>
              </a:rPr>
              <a:t> ‘thank </a:t>
            </a:r>
            <a:r>
              <a:rPr lang="en-US" sz="4000" dirty="0">
                <a:solidFill>
                  <a:prstClr val="black"/>
                </a:solidFill>
                <a:latin typeface="Sailec" panose="00000500000000000000" pitchFamily="50" charset="0"/>
              </a:rPr>
              <a:t>you’ for today…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ilec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ilec" panose="00000500000000000000" pitchFamily="50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85D926-8A0F-4AEB-9CD5-0EAD5B99F145}"/>
              </a:ext>
            </a:extLst>
          </p:cNvPr>
          <p:cNvSpPr txBox="1"/>
          <p:nvPr/>
        </p:nvSpPr>
        <p:spPr>
          <a:xfrm>
            <a:off x="5251809" y="1483136"/>
            <a:ext cx="65502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Sailec" panose="00000500000000000000" pitchFamily="50" charset="0"/>
              </a:rPr>
              <a:t>ONE FREE SPEC SAMPLE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000" b="0" i="0" u="none" strike="noStrike" dirty="0">
              <a:solidFill>
                <a:srgbClr val="888888"/>
              </a:solidFill>
              <a:effectLst/>
              <a:latin typeface="Sailec" panose="00000500000000000000" pitchFamily="50" charset="0"/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Sailec" panose="00000500000000000000" pitchFamily="50" charset="0"/>
              </a:rPr>
              <a:t>May be used for: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ailec" panose="00000500000000000000" pitchFamily="50" charset="0"/>
              </a:rPr>
              <a:t>Any Color Fusion towel or blanket.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Sailec" panose="00000500000000000000" pitchFamily="50" charset="0"/>
              </a:rPr>
              <a:t>Any embroidered product (up to 8000 stitches)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ailec" panose="00000500000000000000" pitchFamily="50" charset="0"/>
              </a:rPr>
              <a:t>Any blanket with a laser patch.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Sailec" panose="00000500000000000000" pitchFamily="50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Sailec" panose="00000500000000000000" pitchFamily="50" charset="0"/>
              </a:rPr>
              <a:t>Any screen printed </a:t>
            </a:r>
            <a:r>
              <a:rPr lang="en-US" sz="2400" dirty="0">
                <a:solidFill>
                  <a:srgbClr val="000000"/>
                </a:solidFill>
                <a:latin typeface="Sailec" panose="00000500000000000000" pitchFamily="50" charset="0"/>
              </a:rPr>
              <a:t>product (one color).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Sailec" panose="00000500000000000000" pitchFamily="50" charset="0"/>
              </a:rPr>
              <a:t>Use promo code #PremierGroup2021</a:t>
            </a:r>
          </a:p>
          <a:p>
            <a:pPr>
              <a:spcAft>
                <a:spcPts val="600"/>
              </a:spcAft>
            </a:pPr>
            <a:endParaRPr lang="en-US" sz="2400" b="0" i="0" u="none" strike="noStrike" dirty="0">
              <a:solidFill>
                <a:srgbClr val="888888"/>
              </a:solidFill>
              <a:effectLst/>
              <a:latin typeface="Sailec" panose="00000500000000000000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ilec" panose="00000500000000000000" pitchFamily="50" charset="0"/>
              <a:ea typeface="+mn-ea"/>
              <a:cs typeface="+mn-cs"/>
            </a:endParaRPr>
          </a:p>
        </p:txBody>
      </p:sp>
      <p:sp>
        <p:nvSpPr>
          <p:cNvPr id="18" name="Star: 32 Points 17">
            <a:extLst>
              <a:ext uri="{FF2B5EF4-FFF2-40B4-BE49-F238E27FC236}">
                <a16:creationId xmlns:a16="http://schemas.microsoft.com/office/drawing/2014/main" id="{5922A991-1449-4E14-83CC-1F5E07C715E1}"/>
              </a:ext>
            </a:extLst>
          </p:cNvPr>
          <p:cNvSpPr>
            <a:spLocks noChangeAspect="1"/>
          </p:cNvSpPr>
          <p:nvPr/>
        </p:nvSpPr>
        <p:spPr>
          <a:xfrm rot="20908549">
            <a:off x="547496" y="540310"/>
            <a:ext cx="1479296" cy="1463040"/>
          </a:xfrm>
          <a:prstGeom prst="star32">
            <a:avLst/>
          </a:prstGeom>
          <a:gradFill>
            <a:gsLst>
              <a:gs pos="25000">
                <a:srgbClr val="00B0F0">
                  <a:lumMod val="91000"/>
                  <a:lumOff val="9000"/>
                </a:srgbClr>
              </a:gs>
              <a:gs pos="50000">
                <a:schemeClr val="accent1">
                  <a:lumMod val="45000"/>
                  <a:lumOff val="55000"/>
                </a:schemeClr>
              </a:gs>
              <a:gs pos="6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F13560-9839-4EFF-B033-38C0CF4CA7E4}"/>
              </a:ext>
            </a:extLst>
          </p:cNvPr>
          <p:cNvSpPr/>
          <p:nvPr/>
        </p:nvSpPr>
        <p:spPr>
          <a:xfrm rot="20908549">
            <a:off x="644485" y="1035821"/>
            <a:ext cx="11833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Special!</a:t>
            </a:r>
          </a:p>
        </p:txBody>
      </p:sp>
    </p:spTree>
    <p:extLst>
      <p:ext uri="{BB962C8B-B14F-4D97-AF65-F5344CB8AC3E}">
        <p14:creationId xmlns:p14="http://schemas.microsoft.com/office/powerpoint/2010/main" val="143713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8">
            <a:extLst>
              <a:ext uri="{FF2B5EF4-FFF2-40B4-BE49-F238E27FC236}">
                <a16:creationId xmlns:a16="http://schemas.microsoft.com/office/drawing/2014/main" id="{77911E94-3CD6-4F24-88E5-83CBC5FB8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C36A5A-FFF4-4EA9-B5EB-8D35C1B454CE}"/>
              </a:ext>
            </a:extLst>
          </p:cNvPr>
          <p:cNvSpPr txBox="1"/>
          <p:nvPr/>
        </p:nvSpPr>
        <p:spPr>
          <a:xfrm>
            <a:off x="506971" y="4266029"/>
            <a:ext cx="6374732" cy="65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6734086" y="4926375"/>
            <a:ext cx="169571" cy="367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FA12BD-7A14-4686-8EA4-FA94E0683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7"/>
          <a:stretch/>
        </p:blipFill>
        <p:spPr>
          <a:xfrm>
            <a:off x="673070" y="244612"/>
            <a:ext cx="3903881" cy="55778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CF27F6-B924-438E-A57A-7D4ABABABCC4}"/>
              </a:ext>
            </a:extLst>
          </p:cNvPr>
          <p:cNvSpPr txBox="1"/>
          <p:nvPr/>
        </p:nvSpPr>
        <p:spPr>
          <a:xfrm>
            <a:off x="4942145" y="244612"/>
            <a:ext cx="694506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ailec" panose="00000500000000000000" pitchFamily="50" charset="0"/>
              </a:rPr>
              <a:t>What’s newsworthy?</a:t>
            </a:r>
          </a:p>
          <a:p>
            <a:pPr algn="ctr"/>
            <a:endParaRPr lang="en-US" sz="3200" dirty="0">
              <a:latin typeface="Sailec" panose="00000500000000000000" pitchFamily="50" charset="0"/>
            </a:endParaRPr>
          </a:p>
          <a:p>
            <a:pPr algn="ctr"/>
            <a:endParaRPr lang="en-US" sz="3200" dirty="0">
              <a:latin typeface="Sailec" panose="00000500000000000000" pitchFamily="50" charset="0"/>
            </a:endParaRPr>
          </a:p>
          <a:p>
            <a:pPr algn="ctr"/>
            <a:endParaRPr lang="en-US" sz="3200" dirty="0">
              <a:latin typeface="Sailec" panose="00000500000000000000" pitchFamily="50" charset="0"/>
            </a:endParaRPr>
          </a:p>
          <a:p>
            <a:pPr algn="ctr"/>
            <a:endParaRPr lang="en-US" sz="3200" dirty="0">
              <a:latin typeface="Sailec" panose="00000500000000000000" pitchFamily="50" charset="0"/>
            </a:endParaRPr>
          </a:p>
          <a:p>
            <a:r>
              <a:rPr lang="en-US" sz="2800" dirty="0">
                <a:latin typeface="Sailec" panose="00000500000000000000" pitchFamily="50" charset="0"/>
              </a:rPr>
              <a:t>Counselor Magazine Distributor Choice Award Gold Winner for “Best Supplier” in two categories:</a:t>
            </a:r>
          </a:p>
          <a:p>
            <a:endParaRPr lang="en-US" sz="2800" dirty="0">
              <a:latin typeface="Sailec" panose="00000500000000000000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Towels &amp; Robes (15 in a row; 2021-2007)</a:t>
            </a:r>
            <a:endParaRPr lang="en-US" sz="1400" dirty="0">
              <a:latin typeface="Sailec" panose="00000500000000000000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Blankets (2019 and 2021)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EFB9748-63EE-448A-B5FE-B68367F23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91361" y="947194"/>
            <a:ext cx="318135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9FDCBC8A-C7A2-441D-8FD4-4651406E4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C36A5A-FFF4-4EA9-B5EB-8D35C1B454CE}"/>
              </a:ext>
            </a:extLst>
          </p:cNvPr>
          <p:cNvSpPr txBox="1"/>
          <p:nvPr/>
        </p:nvSpPr>
        <p:spPr>
          <a:xfrm>
            <a:off x="598928" y="4170945"/>
            <a:ext cx="624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F2F9E-7437-4B3A-B0E2-8BEF4EBE82B4}"/>
              </a:ext>
            </a:extLst>
          </p:cNvPr>
          <p:cNvSpPr txBox="1"/>
          <p:nvPr/>
        </p:nvSpPr>
        <p:spPr>
          <a:xfrm>
            <a:off x="5069694" y="259748"/>
            <a:ext cx="6705642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ailec" panose="00000500000000000000" pitchFamily="50" charset="0"/>
              </a:rPr>
              <a:t>Rocking it with PG today</a:t>
            </a:r>
          </a:p>
          <a:p>
            <a:pPr algn="ctr"/>
            <a:endParaRPr lang="en-US" sz="3200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SPECIAL PRICING 72 unit min achieves EQP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RANDOM SAMPLES WITH SHIPPER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SPEC SAMPLE OFFER REMINDER AT THE END</a:t>
            </a:r>
          </a:p>
          <a:p>
            <a:endParaRPr lang="en-US" sz="1100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Award-winning customer service </a:t>
            </a:r>
            <a:r>
              <a:rPr lang="en-US" sz="2400" dirty="0">
                <a:latin typeface="Sailec" panose="00000500000000000000" pitchFamily="50" charset="0"/>
                <a:hlinkClick r:id="rId3"/>
              </a:rPr>
              <a:t>info@towelspecialties.com</a:t>
            </a:r>
            <a:r>
              <a:rPr lang="en-US" sz="2400" dirty="0">
                <a:latin typeface="Sailec" panose="00000500000000000000" pitchFamily="50" charset="0"/>
              </a:rPr>
              <a:t> </a:t>
            </a:r>
          </a:p>
          <a:p>
            <a:r>
              <a:rPr lang="en-US" sz="2400" dirty="0">
                <a:latin typeface="Sailec" panose="00000500000000000000" pitchFamily="50" charset="0"/>
              </a:rPr>
              <a:t>		</a:t>
            </a:r>
          </a:p>
          <a:p>
            <a:r>
              <a:rPr lang="en-US" sz="2400" dirty="0">
                <a:latin typeface="Sailec" panose="00000500000000000000" pitchFamily="50" charset="0"/>
              </a:rPr>
              <a:t>		We have you covered!</a:t>
            </a:r>
          </a:p>
          <a:p>
            <a:endParaRPr lang="en-US" sz="2400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Award-winning field reps…at your service.</a:t>
            </a:r>
            <a:endParaRPr lang="en-US" dirty="0">
              <a:latin typeface="Sailec" panose="00000500000000000000" pitchFamily="50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13A860A-854F-425F-9D1F-B3987B61E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8" y="259748"/>
            <a:ext cx="4587382" cy="55778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171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8">
            <a:extLst>
              <a:ext uri="{FF2B5EF4-FFF2-40B4-BE49-F238E27FC236}">
                <a16:creationId xmlns:a16="http://schemas.microsoft.com/office/drawing/2014/main" id="{77911E94-3CD6-4F24-88E5-83CBC5FB8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6734086" y="4665125"/>
            <a:ext cx="169571" cy="367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B4A8993-7495-4369-8F9C-ED5E21E369FD}"/>
              </a:ext>
            </a:extLst>
          </p:cNvPr>
          <p:cNvSpPr/>
          <p:nvPr/>
        </p:nvSpPr>
        <p:spPr>
          <a:xfrm>
            <a:off x="2547427" y="3100931"/>
            <a:ext cx="1751441" cy="4512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01755-264E-47F7-991A-0E5C06AE9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86" y="495842"/>
            <a:ext cx="4572000" cy="52101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2E1237-E8C0-499E-B8E9-0CC5CFAA11E2}"/>
              </a:ext>
            </a:extLst>
          </p:cNvPr>
          <p:cNvSpPr txBox="1"/>
          <p:nvPr/>
        </p:nvSpPr>
        <p:spPr>
          <a:xfrm>
            <a:off x="5181572" y="244612"/>
            <a:ext cx="670564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ailec" panose="00000500000000000000" pitchFamily="50" charset="0"/>
              </a:rPr>
              <a:t>Today’s Goal</a:t>
            </a:r>
          </a:p>
          <a:p>
            <a:pPr algn="ctr"/>
            <a:endParaRPr lang="en-US" sz="3200" dirty="0">
              <a:latin typeface="Sailec" panose="00000500000000000000" pitchFamily="50" charset="0"/>
            </a:endParaRPr>
          </a:p>
          <a:p>
            <a:r>
              <a:rPr lang="en-US" sz="2400" dirty="0">
                <a:latin typeface="Sailec" panose="00000500000000000000" pitchFamily="50" charset="0"/>
              </a:rPr>
              <a:t>To </a:t>
            </a:r>
            <a:r>
              <a:rPr lang="en-US" sz="2400" b="1" dirty="0">
                <a:latin typeface="Sailec" panose="00000500000000000000" pitchFamily="50" charset="0"/>
              </a:rPr>
              <a:t>introduce</a:t>
            </a:r>
            <a:r>
              <a:rPr lang="en-US" sz="2400" dirty="0">
                <a:latin typeface="Sailec" panose="00000500000000000000" pitchFamily="50" charset="0"/>
              </a:rPr>
              <a:t> you to who buys blankets and beach towels…and how to grow your family business organically.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ilec" panose="00000500000000000000" pitchFamily="50" charset="0"/>
                <a:ea typeface="+mn-ea"/>
                <a:cs typeface="+mn-cs"/>
              </a:rPr>
              <a:t>In other words…to get you more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ilec" panose="00000500000000000000" pitchFamily="50" charset="0"/>
                <a:ea typeface="+mn-ea"/>
                <a:cs typeface="+mn-cs"/>
              </a:rPr>
              <a:t>‘engaged’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ilec" panose="00000500000000000000" pitchFamily="50" charset="0"/>
                <a:ea typeface="+mn-ea"/>
                <a:cs typeface="+mn-cs"/>
              </a:rPr>
              <a:t>with blankets and towels.</a:t>
            </a:r>
          </a:p>
          <a:p>
            <a:endParaRPr lang="en-US" sz="2400" dirty="0">
              <a:latin typeface="Sailec" panose="00000500000000000000" pitchFamily="50" charset="0"/>
            </a:endParaRPr>
          </a:p>
          <a:p>
            <a:r>
              <a:rPr lang="en-US" sz="2400" dirty="0">
                <a:latin typeface="Sailec" panose="00000500000000000000" pitchFamily="50" charset="0"/>
              </a:rPr>
              <a:t>Blankets and Towels-</a:t>
            </a:r>
            <a:r>
              <a:rPr lang="en-US" sz="2400" b="1" dirty="0">
                <a:latin typeface="Sailec" panose="00000500000000000000" pitchFamily="50" charset="0"/>
              </a:rPr>
              <a:t>to have and to hold them</a:t>
            </a:r>
            <a:r>
              <a:rPr lang="en-US" sz="2400" dirty="0">
                <a:latin typeface="Sailec" panose="00000500000000000000" pitchFamily="50" charset="0"/>
              </a:rPr>
              <a:t>…for many, many years.</a:t>
            </a:r>
          </a:p>
          <a:p>
            <a:endParaRPr lang="en-US" sz="2400" dirty="0">
              <a:latin typeface="Sailec" panose="00000500000000000000" pitchFamily="50" charset="0"/>
            </a:endParaRPr>
          </a:p>
          <a:p>
            <a:r>
              <a:rPr lang="en-US" sz="2400" dirty="0">
                <a:latin typeface="Sailec" panose="00000500000000000000" pitchFamily="50" charset="0"/>
              </a:rPr>
              <a:t>Get your client and our products to </a:t>
            </a:r>
            <a:r>
              <a:rPr lang="en-US" sz="2400" b="1" dirty="0">
                <a:latin typeface="Sailec" panose="00000500000000000000" pitchFamily="50" charset="0"/>
              </a:rPr>
              <a:t>‘stay together’ </a:t>
            </a:r>
            <a:r>
              <a:rPr lang="en-US" sz="2400" dirty="0">
                <a:latin typeface="Sailec" panose="00000500000000000000" pitchFamily="50" charset="0"/>
              </a:rPr>
              <a:t>forever. </a:t>
            </a:r>
            <a:endParaRPr lang="en-US" dirty="0">
              <a:latin typeface="Saile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19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98D5413-0A44-41F1-8B05-C6DAAF7E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5740" y="0"/>
            <a:ext cx="12207021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7293497" y="4974754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7A46-118F-42A4-94F9-F132567C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" y="6019354"/>
            <a:ext cx="12188952" cy="838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D130B-D71C-45B2-92B3-51A179B1A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94" y="1201929"/>
            <a:ext cx="11608111" cy="24914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39C1AF-CA3E-4A79-80EA-01D9F0AAC357}"/>
              </a:ext>
            </a:extLst>
          </p:cNvPr>
          <p:cNvSpPr/>
          <p:nvPr/>
        </p:nvSpPr>
        <p:spPr>
          <a:xfrm>
            <a:off x="595616" y="370575"/>
            <a:ext cx="1160811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Sailec" panose="00000500000000000000" pitchFamily="50" charset="0"/>
              </a:rPr>
              <a:t>For your convenience…on every product web page.</a:t>
            </a:r>
          </a:p>
          <a:p>
            <a:endParaRPr lang="en-US" sz="4000" b="1" dirty="0">
              <a:latin typeface="Sailec" panose="00000500000000000000" pitchFamily="50" charset="0"/>
            </a:endParaRPr>
          </a:p>
          <a:p>
            <a:endParaRPr lang="en-US" sz="4000" b="1" dirty="0">
              <a:latin typeface="Sailec" panose="00000500000000000000" pitchFamily="50" charset="0"/>
            </a:endParaRPr>
          </a:p>
          <a:p>
            <a:endParaRPr lang="en-US" sz="4000" b="1" dirty="0">
              <a:latin typeface="Sailec" panose="00000500000000000000" pitchFamily="50" charset="0"/>
            </a:endParaRPr>
          </a:p>
          <a:p>
            <a:endParaRPr lang="en-US" sz="4000" b="1" dirty="0">
              <a:latin typeface="Sailec" panose="00000500000000000000" pitchFamily="50" charset="0"/>
            </a:endParaRPr>
          </a:p>
          <a:p>
            <a:endParaRPr lang="en-US" sz="2400" b="1" dirty="0">
              <a:latin typeface="Sailec" panose="00000500000000000000" pitchFamily="50" charset="0"/>
            </a:endParaRPr>
          </a:p>
          <a:p>
            <a:pPr algn="ctr"/>
            <a:r>
              <a:rPr lang="en-US" sz="2400" b="1" dirty="0">
                <a:latin typeface="Sailec" panose="00000500000000000000" pitchFamily="50" charset="0"/>
              </a:rPr>
              <a:t>SAVE A CALL WITH THIS INFORMATION AT YOUR FINGERTIPS</a:t>
            </a:r>
          </a:p>
          <a:p>
            <a:endParaRPr lang="en-US" sz="2400" b="1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Up to the minute INVENTORY levels – no password required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Up to the minute PRODUCTION TIMES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Sailec" panose="00000500000000000000" pitchFamily="50" charset="0"/>
              </a:rPr>
              <a:t>Freight estimator</a:t>
            </a:r>
          </a:p>
          <a:p>
            <a:pPr algn="l"/>
            <a:endParaRPr lang="en-US" sz="2400" b="1" dirty="0">
              <a:latin typeface="Saile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735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8">
            <a:extLst>
              <a:ext uri="{FF2B5EF4-FFF2-40B4-BE49-F238E27FC236}">
                <a16:creationId xmlns:a16="http://schemas.microsoft.com/office/drawing/2014/main" id="{77911E94-3CD6-4F24-88E5-83CBC5FB8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AC36A5A-FFF4-4EA9-B5EB-8D35C1B454CE}"/>
              </a:ext>
            </a:extLst>
          </p:cNvPr>
          <p:cNvSpPr txBox="1"/>
          <p:nvPr/>
        </p:nvSpPr>
        <p:spPr>
          <a:xfrm>
            <a:off x="506971" y="4266029"/>
            <a:ext cx="6374732" cy="65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5D7E5CC-37BE-4082-A2E4-5A49A206AC8C}"/>
              </a:ext>
            </a:extLst>
          </p:cNvPr>
          <p:cNvSpPr/>
          <p:nvPr/>
        </p:nvSpPr>
        <p:spPr>
          <a:xfrm>
            <a:off x="6734086" y="4926375"/>
            <a:ext cx="169571" cy="367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>
              <a:solidFill>
                <a:srgbClr val="002060"/>
              </a:solidFill>
              <a:latin typeface="Californian FB" panose="0207040306080B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CF27F6-B924-438E-A57A-7D4ABABABCC4}"/>
              </a:ext>
            </a:extLst>
          </p:cNvPr>
          <p:cNvSpPr txBox="1"/>
          <p:nvPr/>
        </p:nvSpPr>
        <p:spPr>
          <a:xfrm>
            <a:off x="4942145" y="244612"/>
            <a:ext cx="7051381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ailec" panose="00000500000000000000" pitchFamily="50" charset="0"/>
              </a:rPr>
              <a:t>HOTTEST TREND</a:t>
            </a:r>
            <a:endParaRPr lang="en-US" sz="3200" dirty="0">
              <a:latin typeface="Sailec" panose="00000500000000000000" pitchFamily="50" charset="0"/>
            </a:endParaRPr>
          </a:p>
          <a:p>
            <a:pPr algn="ctr"/>
            <a:endParaRPr lang="en-US" sz="3200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ESP blanket searches ARE WAY UP!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Blankets are among the fastest growing categories</a:t>
            </a:r>
            <a:endParaRPr lang="en-US" sz="1400" dirty="0">
              <a:latin typeface="Sailec" panose="00000500000000000000" pitchFamily="50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100" dirty="0">
              <a:latin typeface="Sailec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ailec" panose="00000500000000000000" pitchFamily="50" charset="0"/>
              </a:rPr>
              <a:t>ESP Towel Specialties blanket searches 2021 v. 2020 increased OVER 110%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0C842E-7346-403E-8675-A1795F5E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19" y="244612"/>
            <a:ext cx="4260850" cy="55778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874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2C06-2365-4FB5-9451-F22F7AF40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622D3-80FE-463A-A3C4-E4565D4827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99704F3-7F3B-4212-B4F2-91B640D9C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44B221-8411-4877-ADC4-5211D36A3899}"/>
              </a:ext>
            </a:extLst>
          </p:cNvPr>
          <p:cNvSpPr/>
          <p:nvPr/>
        </p:nvSpPr>
        <p:spPr>
          <a:xfrm>
            <a:off x="185211" y="161166"/>
            <a:ext cx="116584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Sailec" panose="00000500000000000000" pitchFamily="50" charset="0"/>
              </a:rPr>
              <a:t>#1 application of blankets-HealthCare Professionals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10D8A9-18E5-4736-9B1B-BCE1E31FC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150" y="1486327"/>
            <a:ext cx="4059493" cy="42976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492F0B9-DB2B-48D4-9BB3-571EF14DF420}"/>
              </a:ext>
            </a:extLst>
          </p:cNvPr>
          <p:cNvSpPr/>
          <p:nvPr/>
        </p:nvSpPr>
        <p:spPr>
          <a:xfrm>
            <a:off x="4040905" y="1557675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Sailec" panose="00000500000000000000" pitchFamily="50" charset="0"/>
                <a:ea typeface="Calibri" panose="020F0502020204030204" pitchFamily="34" charset="0"/>
              </a:rPr>
              <a:t>BLANKETS &amp; TOWELS FOR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Nurses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Doctors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Hospital Admin Staff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Cleaning &amp; Janitorial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Kitchen &amp; Cafeteria Workers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EMT &amp; Firefighters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Law Enforcement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FEMA\Red Cross Volunteers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Physical Therapists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Mental Health Counselors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Nursing Home Caregivers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Home Hospice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Cancer Center Staff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Dental Offices &amp; Staff</a:t>
            </a:r>
          </a:p>
          <a:p>
            <a:pPr algn="ctr"/>
            <a:r>
              <a:rPr lang="en-US" sz="1600" b="1" dirty="0">
                <a:latin typeface="Sailec" panose="00000500000000000000" pitchFamily="50" charset="0"/>
                <a:ea typeface="Calibri" panose="020F0502020204030204" pitchFamily="34" charset="0"/>
              </a:rPr>
              <a:t>Vet Clinics</a:t>
            </a:r>
            <a:endParaRPr lang="en-US" sz="1600" b="1" dirty="0">
              <a:latin typeface="Sailec" panose="00000500000000000000" pitchFamily="50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5635A463-DBAA-4BE1-A5EF-EB07D71D5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625" y="1412611"/>
            <a:ext cx="2664297" cy="299093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189A029-0CB4-48B4-973D-9A5466E41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31359" y="2908076"/>
            <a:ext cx="2696419" cy="299008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1798A44-3681-4420-AAF9-D79CA58634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979" y="4445291"/>
            <a:ext cx="1928429" cy="15167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4F43ADF2-DADC-4326-BE05-C42278EBE9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19003" y="1291990"/>
            <a:ext cx="2214980" cy="16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78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B2C06-2365-4FB5-9451-F22F7AF40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622D3-80FE-463A-A3C4-E4565D4827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99704F3-7F3B-4212-B4F2-91B640D9C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8071F6-7FB4-4089-9BAA-D3A36BA71836}"/>
              </a:ext>
            </a:extLst>
          </p:cNvPr>
          <p:cNvSpPr txBox="1"/>
          <p:nvPr/>
        </p:nvSpPr>
        <p:spPr>
          <a:xfrm>
            <a:off x="79169" y="152595"/>
            <a:ext cx="11875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Sailec" panose="00000500000000000000" pitchFamily="50" charset="0"/>
              </a:rPr>
              <a:t>“Social distancing does not mean employees need to feel distanced from their employer.”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ilec" panose="00000500000000000000" pitchFamily="5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50AD2D-3F24-4050-856E-56CC6299E0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360" y="1417320"/>
            <a:ext cx="3198890" cy="402336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F2F65DB-9E1A-49EF-8BE2-FD1590A71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76034"/>
            <a:ext cx="3198381" cy="40233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511A3D-2205-4F8B-AA48-8FC751CB62C1}"/>
              </a:ext>
            </a:extLst>
          </p:cNvPr>
          <p:cNvSpPr/>
          <p:nvPr/>
        </p:nvSpPr>
        <p:spPr>
          <a:xfrm>
            <a:off x="3198381" y="1689632"/>
            <a:ext cx="57952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ailec" panose="00000500000000000000" pitchFamily="50" charset="0"/>
              </a:rPr>
              <a:t>Blankets (and towels) are </a:t>
            </a:r>
          </a:p>
          <a:p>
            <a:pPr algn="ctr"/>
            <a:r>
              <a:rPr lang="en-US" sz="2400" dirty="0">
                <a:latin typeface="Sailec" panose="00000500000000000000" pitchFamily="50" charset="0"/>
              </a:rPr>
              <a:t>beloved personal products.</a:t>
            </a:r>
          </a:p>
          <a:p>
            <a:pPr algn="ctr"/>
            <a:endParaRPr lang="en-US" sz="2400" dirty="0">
              <a:latin typeface="Sailec" panose="00000500000000000000" pitchFamily="50" charset="0"/>
            </a:endParaRPr>
          </a:p>
          <a:p>
            <a:pPr algn="ctr"/>
            <a:r>
              <a:rPr lang="en-US" sz="2400" dirty="0">
                <a:latin typeface="Sailec" panose="00000500000000000000" pitchFamily="50" charset="0"/>
              </a:rPr>
              <a:t>They are the perfect appreciation gift for staff working from their homes.</a:t>
            </a:r>
          </a:p>
          <a:p>
            <a:pPr algn="ctr"/>
            <a:endParaRPr lang="en-US" sz="1200" dirty="0">
              <a:latin typeface="Sailec" panose="00000500000000000000" pitchFamily="50" charset="0"/>
            </a:endParaRPr>
          </a:p>
          <a:p>
            <a:pPr algn="ctr"/>
            <a:endParaRPr lang="en-US" sz="1200" dirty="0">
              <a:latin typeface="Sailec" panose="00000500000000000000" pitchFamily="50" charset="0"/>
            </a:endParaRPr>
          </a:p>
          <a:p>
            <a:pPr algn="ctr"/>
            <a:r>
              <a:rPr lang="en-US" sz="2400" dirty="0">
                <a:latin typeface="Sailec" panose="00000500000000000000" pitchFamily="50" charset="0"/>
              </a:rPr>
              <a:t>As well as front line employees to </a:t>
            </a:r>
          </a:p>
          <a:p>
            <a:pPr algn="ctr"/>
            <a:r>
              <a:rPr lang="en-US" sz="2400" dirty="0">
                <a:latin typeface="Sailec" panose="00000500000000000000" pitchFamily="50" charset="0"/>
              </a:rPr>
              <a:t>take home and enjoy.  </a:t>
            </a:r>
            <a:endParaRPr lang="en-US" sz="1200" dirty="0">
              <a:latin typeface="Sailec" panose="00000500000000000000" pitchFamily="50" charset="0"/>
            </a:endParaRPr>
          </a:p>
          <a:p>
            <a:pPr algn="ctr"/>
            <a:endParaRPr lang="en-US" sz="1200" dirty="0">
              <a:latin typeface="Sailec" panose="00000500000000000000" pitchFamily="50" charset="0"/>
            </a:endParaRPr>
          </a:p>
          <a:p>
            <a:pPr algn="ctr"/>
            <a:r>
              <a:rPr lang="en-US" sz="2400" dirty="0">
                <a:latin typeface="Sailec" panose="00000500000000000000" pitchFamily="50" charset="0"/>
              </a:rPr>
              <a:t>Make it personal!</a:t>
            </a:r>
          </a:p>
        </p:txBody>
      </p:sp>
    </p:spTree>
    <p:extLst>
      <p:ext uri="{BB962C8B-B14F-4D97-AF65-F5344CB8AC3E}">
        <p14:creationId xmlns:p14="http://schemas.microsoft.com/office/powerpoint/2010/main" val="1225414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32143</TotalTime>
  <Words>1162</Words>
  <Application>Microsoft Office PowerPoint</Application>
  <PresentationFormat>Widescreen</PresentationFormat>
  <Paragraphs>225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Californian FB</vt:lpstr>
      <vt:lpstr>Ink Free</vt:lpstr>
      <vt:lpstr>Sailec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Murray Siegel</dc:creator>
  <cp:lastModifiedBy>office</cp:lastModifiedBy>
  <cp:revision>840</cp:revision>
  <cp:lastPrinted>2021-01-04T22:22:03Z</cp:lastPrinted>
  <dcterms:created xsi:type="dcterms:W3CDTF">2017-12-22T15:21:23Z</dcterms:created>
  <dcterms:modified xsi:type="dcterms:W3CDTF">2021-10-11T18:56:34Z</dcterms:modified>
</cp:coreProperties>
</file>